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ink/ink1.xml" ContentType="application/inkml+xml"/>
  <Override PartName="/ppt/ink/ink10.xml" ContentType="application/inkml+xml"/>
  <Override PartName="/ppt/ink/ink1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8" r:id="rId3"/>
  </p:sldMasterIdLst>
  <p:notesMasterIdLst>
    <p:notesMasterId r:id="rId5"/>
  </p:notesMasterIdLst>
  <p:sldIdLst>
    <p:sldId id="365" r:id="rId4"/>
    <p:sldId id="356" r:id="rId6"/>
    <p:sldId id="357" r:id="rId7"/>
    <p:sldId id="430" r:id="rId8"/>
    <p:sldId id="258" r:id="rId9"/>
    <p:sldId id="376" r:id="rId10"/>
    <p:sldId id="305" r:id="rId11"/>
    <p:sldId id="366" r:id="rId12"/>
    <p:sldId id="413" r:id="rId13"/>
    <p:sldId id="469" r:id="rId14"/>
    <p:sldId id="359" r:id="rId15"/>
    <p:sldId id="495" r:id="rId16"/>
    <p:sldId id="256" r:id="rId17"/>
    <p:sldId id="428" r:id="rId18"/>
    <p:sldId id="385" r:id="rId19"/>
    <p:sldId id="519" r:id="rId20"/>
    <p:sldId id="379" r:id="rId21"/>
    <p:sldId id="416" r:id="rId22"/>
    <p:sldId id="393" r:id="rId23"/>
    <p:sldId id="395" r:id="rId24"/>
    <p:sldId id="363" r:id="rId25"/>
    <p:sldId id="361" r:id="rId26"/>
    <p:sldId id="325" r:id="rId27"/>
    <p:sldId id="488" r:id="rId28"/>
    <p:sldId id="452" r:id="rId29"/>
    <p:sldId id="515" r:id="rId30"/>
    <p:sldId id="514" r:id="rId31"/>
    <p:sldId id="417" r:id="rId32"/>
    <p:sldId id="381" r:id="rId33"/>
    <p:sldId id="518" r:id="rId34"/>
    <p:sldId id="404" r:id="rId35"/>
    <p:sldId id="517" r:id="rId36"/>
    <p:sldId id="429" r:id="rId37"/>
    <p:sldId id="453" r:id="rId38"/>
    <p:sldId id="394" r:id="rId39"/>
    <p:sldId id="539" r:id="rId40"/>
    <p:sldId id="540" r:id="rId41"/>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44C89"/>
    <a:srgbClr val="4E81C0"/>
    <a:srgbClr val="313D51"/>
    <a:srgbClr val="433D3C"/>
    <a:srgbClr val="C00000"/>
    <a:srgbClr val="F0F2F4"/>
    <a:srgbClr val="0B2C4F"/>
    <a:srgbClr val="213555"/>
    <a:srgbClr val="2636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97" autoAdjust="0"/>
    <p:restoredTop sz="96357" autoAdjust="0"/>
  </p:normalViewPr>
  <p:slideViewPr>
    <p:cSldViewPr snapToGrid="0">
      <p:cViewPr varScale="1">
        <p:scale>
          <a:sx n="101" d="100"/>
          <a:sy n="101" d="100"/>
        </p:scale>
        <p:origin x="332" y="72"/>
      </p:cViewPr>
      <p:guideLst>
        <p:guide pos="4134"/>
        <p:guide pos="357"/>
        <p:guide orient="horz" pos="1415"/>
        <p:guide pos="7224"/>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 d="1"/>
        <a:sy n="1" d="1"/>
      </p:scale>
      <p:origin x="0" y="0"/>
    </p:cViewPr>
  </p:sorterViewPr>
  <p:notesViewPr>
    <p:cSldViewPr snapToGrid="0">
      <p:cViewPr>
        <p:scale>
          <a:sx n="100" d="100"/>
          <a:sy n="100" d="100"/>
        </p:scale>
        <p:origin x="3552" y="-30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6" Type="http://schemas.openxmlformats.org/officeDocument/2006/relationships/tags" Target="tags/tag3.xml"/><Relationship Id="rId45" Type="http://schemas.openxmlformats.org/officeDocument/2006/relationships/commentAuthors" Target="commentAuthors.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2-11-09T14:28:30.515" idx="1">
    <p:pos x="10" y="10"/>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40.emf"/><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12-08T21:01:58"/>
    </inkml:context>
    <inkml:brush xml:id="br0">
      <inkml:brushProperty name="width" value="0.1" units="cm"/>
      <inkml:brushProperty name="height" value="0.1" units="cm"/>
      <inkml:brushProperty name="color" value="#ffffff"/>
    </inkml:brush>
  </inkml:definitions>
  <inkml:trace contextRef="#ctx0" brushRef="#br0">152 665 24575,'495'32'0,"-417"-23"0,58 4 0,-12 4 0,-80-10 0,57 3 0,239 19 0,-314-26 0,49 2 0,91-5 0,-67-2 0,630 2 0,-355 28 0,-330-24 0,165 30 0,-101-18 0,-51-6 0,0-3 0,60 0 0,351-8 0,-465 1 0,-1 0 0,1 0 0,-1 0 0,1-1 0,-1 1 0,1-1 0,-1 1 0,1-1 0,-1 0 0,1 0 0,-1 0 0,0 0 0,1 0 0,-1 0 0,0-1 0,0 1 0,0-1 0,0 0 0,0 1 0,0-1 0,2-4 0,-2 3 0,-1 0 0,0 0 0,1 0 0,-1 0 0,-1-1 0,1 1 0,0-1 0,-1 1 0,1 0 0,-1-1 0,0 1 0,0-1 0,-1 1 0,1-1 0,-2-6 0,1 7 0,-2-12 0,0 1 0,-1 0 0,-1 0 0,-6-14 0,9 24 0,0 1 0,0-1 0,-1 1 0,1-1 0,-1 1 0,1 0 0,-1 0 0,0 0 0,0 1 0,-1-1 0,1 1 0,0-1 0,-1 1 0,0 0 0,1 1 0,-1-1 0,0 0 0,-8-1 0,-19-2 0,0 2 0,-1 1 0,1 2 0,-39 4 0,-18-1 0,2-2 0,0-4 0,-85-15 0,153 15 0,-301-44 0,280 40 0,39 7 0,0 0 0,0 0 0,0 0 0,0 0 0,0 0 0,1 0 0,-1 0 0,0 0 0,0 0 0,0-1 0,0 1 0,0 0 0,0 0 0,0 0 0,0 0 0,0 0 0,0 0 0,0 0 0,0 0 0,0 0 0,0 0 0,0 0 0,0 0 0,0 0 0,0-1 0,0 1 0,0 0 0,0 0 0,0 0 0,0 0 0,0 0 0,0 0 0,0 0 0,0 0 0,0 0 0,0 0 0,0 0 0,0-1 0,0 1 0,0 0 0,0 0 0,0 0 0,0 0 0,0 0 0,0 0 0,0 0 0,0 0 0,0 0 0,0 0 0,0 0 0,0 0 0,-1 0 0,1 0 0,0 0 0,0 0 0,0-1 0,0 1 0,14-3 0,19 0 0,326 3 0,-326 3 0,0 1 0,40 11 0,-8-2 0,-52-10 0,18 2 0,1 0 0,44 0 0,-66-5 0,20 0 0,-29 0 0,0 0 0,1 0 0,-1 0 0,0 1 0,0-1 0,1 0 0,-1 1 0,0-1 0,0 1 0,0-1 0,0 1 0,1 0 0,-1-1 0,0 1 0,0 0 0,0 0 0,1 1 0,-2-2 0,0 0 0,0 0 0,0 1 0,0-1 0,0 0 0,0 0 0,0 0 0,0 1 0,1-1 0,-1 0 0,0 0 0,0 0 0,0 1 0,0-1 0,0 0 0,-1 0 0,1 1 0,0-1 0,0 0 0,0 0 0,0 0 0,0 1 0,0-1 0,0 0 0,0 0 0,0 0 0,-1 1 0,1-1 0,0 0 0,0 0 0,0 0 0,0 0 0,0 0 0,-1 1 0,1-1 0,0 0 0,0 0 0,-13 6 0,-16 0 0,28-6 0,-49 7 0,22-4 0,-29 8 0,84-5 0,115 13 0,-70-12 0,138 34 0,-208-41 0,-1 1 0,1-1 0,-1 0 0,1 1 0,-1 0 0,1-1 0,-1 1 0,1 0 0,-1 0 0,0 0 0,2 1 0,-3-2 0,0 0 0,0 1 0,0-1 0,0 0 0,0 0 0,0 1 0,0-1 0,0 0 0,0 0 0,0 0 0,0 1 0,0-1 0,0 0 0,0 0 0,-1 1 0,1-1 0,0 0 0,0 0 0,0 0 0,0 1 0,0-1 0,0 0 0,-1 0 0,1 0 0,0 0 0,0 1 0,0-1 0,-1 0 0,1 0 0,0 0 0,0 0 0,0 0 0,-1 0 0,1 0 0,0 0 0,0 1 0,-1-1 0,1 0 0,0 0 0,-1 0 0,-38 8 0,32-7 0,-64 6 0,-129-3 0,131-5 0,11 1 0,0-3 0,0-3 0,-99-21 0,114 15 0,-208-47 0,175 45 0,-102-7 0,18 5 0,14 1 0,-323-39 0,454 52 0,32 0 0,158 4 0,268 36 0,167 66 0,-521-86 0,-59-7 0,-30-11 0,0 0 0,0 0 0,0 0 0,0 0 0,0 1 0,0-1 0,0 0 0,0 0 0,0 0 0,0 1 0,0-1 0,0 0 0,0 0 0,0 0 0,0 1 0,0-1 0,0 0 0,0 0 0,0 0 0,0 1 0,0-1 0,0 0 0,0 0 0,0 0 0,-1 0 0,1 1 0,0-1 0,0 0 0,0 0 0,0 0 0,0 0 0,0 0 0,-1 1 0,1-1 0,0 0 0,0 0 0,0 0 0,-1 0 0,1 0 0,0 0 0,0 0 0,0 0 0,0 0 0,-1 0 0,1 0 0,0 0 0,0 0 0,0 0 0,-1 0 0,1 0 0,0 0 0,0 0 0,0 0 0,-1 0 0,1 0 0,0 0 0,-53 4 0,-133-3 0,-316-40 0,477 36 0,16 2 0,-1 0 0,1 0 0,0-1 0,1 0 0,-1-1 0,-14-5 0,22 8 0,1 0 0,0 0 0,-1-1 0,1 1 0,0 0 0,-1 0 0,1 0 0,0 0 0,-1-1 0,1 1 0,0 0 0,-1 0 0,1-1 0,0 1 0,-1 0 0,1-1 0,0 1 0,0 0 0,-1 0 0,1-1 0,0 1 0,0-1 0,0 1 0,0 0 0,0-1 0,-1 1 0,1 0 0,0-1 0,0 1 0,0-1 0,0 1 0,0 0 0,0-1 0,0 1 0,0-1 0,0 1 0,1 0 0,-1-1 0,0 1 0,0 0 0,0-1 0,0 0 0,12-8 0,-9 7 0,-3 2 0,-1 1 0,1-1 0,0 0 0,0 0 0,0 0 0,0 0 0,0 0 0,-1 0 0,1 0 0,0 0 0,0 0 0,0 0 0,0 0 0,0 0 0,-1 0 0,1 0 0,0-1 0,0 1 0,0 0 0,0 0 0,0 0 0,-1 0 0,1 0 0,0 0 0,0 0 0,0 0 0,0 0 0,0 0 0,0-1 0,0 1 0,0 0 0,-1 0 0,1 0 0,0 0 0,0 0 0,0 0 0,0-1 0,0 1 0,0 0 0,0 0 0,0 0 0,0 0 0,0 0 0,0-1 0,0 1 0,0 0 0,0 0 0,0 0 0,0 0 0,0 0 0,0-1 0,0 1 0,0 0 0,0 0 0,0 0 0,0 0 0,0 0 0,1 0 0,-1-1 0,0 1 0,0 0 0,0 0 0,0 0 0,0 0 0,0 0 0,0 0 0,0 0 0,1-1 0,-17-1 0,-262-1 0,24 2 0,230-2 0,32-1 0,41 1 0,248-1 0,-100 3 0,-301 1 0,-200-27 0,298 26 0,-4 0 0,-1-1 0,1 0 0,-1-1 0,1 0 0,0 0 0,-17-9 0,27 12 0,-1 0 0,1 0 0,-1 0 0,1-1 0,-1 1 0,1 0 0,-1 0 0,1-1 0,-1 1 0,1 0 0,0-1 0,-1 1 0,1-1 0,0 1 0,-1-1 0,1 1 0,0 0 0,-1-1 0,1 1 0,0-1 0,0 1 0,0-1 0,-1 1 0,1-1 0,0 0 0,0 1 0,0-1 0,0 1 0,0-1 0,0 1 0,0-1 0,0 1 0,0-1 0,0 1 0,0-1 0,1 0 0,0-1 0,0 1 0,0 0 0,1 0 0,-1 0 0,0 0 0,1 0 0,-1 0 0,0 0 0,1 0 0,-1 1 0,3-2 0,15-3 0,0 0 0,0 1 0,0 0 0,38 0 0,-30 2 0,-166-2 0,-370-43 0,355 24 0,-190-56 0,320 72 0,-33-14 0,55 20 0,-1-1 0,1 1 0,-1 0 0,1 0 0,0-1 0,0 1 0,0-1 0,0 0 0,-3-3 0,5 4 0,-1 1 0,1 0 0,0-1 0,0 1 0,0 0 0,0-1 0,-1 1 0,1 0 0,0-1 0,0 1 0,0-1 0,0 1 0,0-1 0,0 1 0,0 0 0,0-1 0,0 1 0,0-1 0,0 1 0,0 0 0,1-1 0,-1 1 0,0 0 0,0-1 0,0 1 0,0-1 0,1 1 0,-1 0 0,0-1 0,0 1 0,1 0 0,-1 0 0,0-1 0,1 1 0,3-3 0,0 1 0,0 1 0,0-1 0,0 1 0,0-1 0,0 1 0,0 0 0,8 0 0,23-3 0,0 2 0,60 4 0,-155 2 0,-4-3 0,-56 2 0,-201-21 0,310 17 0,6 1 0,0-1 0,0 1 0,0-1 0,0 0 0,0 0 0,0-1 0,0 0 0,0 0 0,1 0 0,-8-5 0,11 7 0,1 0 0,0 0 0,0 0 0,0 0 0,0-1 0,0 1 0,0 0 0,0 0 0,0 0 0,-1-1 0,1 1 0,0 0 0,0 0 0,0 0 0,0-1 0,0 1 0,0 0 0,0 0 0,0-1 0,0 1 0,0 0 0,1 0 0,-1 0 0,0-1 0,0 1 0,0 0 0,0 0 0,0 0 0,0-1 0,0 1 0,0 0 0,1 0 0,-1 0 0,0 0 0,0 0 0,0-1 0,0 1 0,1 0 0,-1 0 0,0 0 0,0 0 0,0 0 0,0 0 0,1 0 0,-1-1 0,0 1 0,0 0 0,1 0 0,-1 0 0,0 0 0,0 0 0,0 0 0,1 0 0,-1 0 0,0 0 0,17-4 0,-1 1 0,1 1 0,-1 0 0,1 1 0,28 2 0,-5-1 0,280 11 0,-267-2 0,-52-9 0,-1 0 0,0 0 0,0 0 0,1 0 0,-1 0 0,0 0 0,1 0 0,-1 0 0,0 0 0,0 0 0,1 0 0,-1 0 0,0 0 0,0 0 0,1 1 0,-1-1 0,0 0 0,0 0 0,1 0 0,-1 0 0,0 1 0,0-1 0,0 0 0,0 0 0,1 0 0,-1 1 0,0-1 0,0 0 0,0 0 0,0 1 0,0-1 0,1 0 0,-1 0 0,0 1 0,0-1 0,0 0 0,0 0 0,0 1 0,0-1 0,0 0 0,0 0 0,0 1 0,0-1 0,-2 2 0,-1-1 0,1 0 0,0 0 0,-1 0 0,1-1 0,-1 1 0,1-1 0,0 1 0,-4-1 0,-105 12 0,-132-4 0,207-8 0,131 4 0,-1 4 0,150 31 0,-228-36 0,-2-1 0,0 1 0,0 0 0,0 1 0,0 0 0,22 12 0,-35-16 0,0 1 0,-1-1 0,1 0 0,-1 1 0,1-1 0,-1 1 0,1-1 0,0 0 0,-1 1 0,0-1 0,1 1 0,-1 0 0,1-1 0,-1 1 0,0-1 0,1 1 0,-1 0 0,0 0 0,0 0 0,0-1 0,0 0 0,0 1 0,0-1 0,0 0 0,0 1 0,0-1 0,-1 0 0,1 1 0,0-1 0,0 0 0,0 1 0,-1-1 0,1 0 0,0 0 0,0 1 0,-1-1 0,1 0 0,0 0 0,-1 1 0,1-1 0,0 0 0,-1 0 0,1 0 0,-31 8 0,-38 0 0,-115-3 0,120-5 0,-339-12 0,233 5 0,-29 6 0,197 1 0,0 0 0,0 0 0,0 0 0,0 1 0,0-1 0,1 1 0,-1-1 0,0 1 0,-3 1 0,4-2 0,1 0 0,0 1 0,0-1 0,0 0 0,0 0 0,-1 0 0,1 0 0,0 1 0,0-1 0,0 0 0,0 0 0,0 1 0,0-1 0,0 0 0,0 0 0,-1 0 0,1 1 0,0-1 0,0 0 0,0 0 0,0 1 0,0-1 0,0 0 0,0 0 0,1 1 0,-1-1 0,0 0 0,0 0 0,0 1 0,0-1 0,0 0 0,0 0 0,0 0 0,0 1 0,1-1 0,-1 0 0,0 0 0,0 0 0,0 1 0,0-1 0,1 0 0,3 3 0,-1 0 0,1-1 0,0 1 0,0-1 0,0 0 0,1 0 0,4 1 0,39 12 0,0-3 0,1-2 0,1-3 0,50 2 0,23 5 0,-113-11 0,-20 0 0,-22 2 0,-272 6 0,420-6 0,-2 5 0,0 5 0,136 36 0,-239-48 0,-3-2 0,-1 1 0,1 0 0,0 0 0,-1 1 0,1 0 0,12 7 0,-20-10 0,0 0 0,0 1 0,0-1 0,1 0 0,-1 0 0,0 0 0,0 0 0,0 0 0,0 0 0,0 0 0,1 1 0,-1-1 0,0 0 0,0 0 0,0 0 0,0 0 0,0 1 0,0-1 0,0 0 0,0 0 0,1 0 0,-1 0 0,0 1 0,0-1 0,0 0 0,0 0 0,0 0 0,0 1 0,0-1 0,0 0 0,0 0 0,0 0 0,0 1 0,0-1 0,-1 0 0,1 0 0,0 0 0,0 0 0,0 1 0,0-1 0,0 0 0,0 0 0,0 0 0,0 0 0,-1 1 0,1-1 0,0 0 0,0 0 0,0 0 0,0 0 0,0 0 0,-1 0 0,1 0 0,0 1 0,0-1 0,0 0 0,-1 0 0,-4 2 0,-1-1 0,0 1 0,0-1 0,1 0 0,-1-1 0,0 1 0,-9-1 0,0 0 0,-173 1 0,164-2 0,44 1 0,1006 47 0,-999-44 0,-9-2 0,1 2 0,24 6 0,-40-7 0,-9 0 0,-11 0 0,-48-3 0,1-3 0,-77-15 0,120 15 0,13 3 0,2 1 0,0-1 0,1 0 0,-1 0 0,0-1 0,0 0 0,-9-4 0,15 6 0,0 0 0,0 0 0,0 0 0,0 0 0,0 0 0,0 0 0,0-1 0,0 1 0,0 0 0,0 0 0,0 0 0,0 0 0,0 0 0,0 0 0,-1 0 0,1 0 0,0 0 0,0-1 0,0 1 0,0 0 0,0 0 0,0 0 0,0 0 0,0 0 0,1 0 0,-1 0 0,0 0 0,0 0 0,0-1 0,0 1 0,0 0 0,0 0 0,0 0 0,0 0 0,0 0 0,0 0 0,0 0 0,0 0 0,0 0 0,0 0 0,0 0 0,0-1 0,0 1 0,1 0 0,-1 0 0,0 0 0,0 0 0,0 0 0,0 0 0,0 0 0,0 0 0,0 0 0,1 0 0,8-4 0,13-2 0,-21 5 0,13-3 0,-12 0 0,-19 0 0,-4-2 0,21 6 0,1-1 0,-1 1 0,1-1 0,-1 1 0,1-1 0,-1 1 0,1 0 0,-1-1 0,1 1 0,-1-1 0,1 1 0,-1 0 0,1 0 0,0-1 0,-1 1 0,1 0 0,-1 0 0,1 0 0,0 0 0,-1 0 0,1 0 0,0 0 0,-1 0 0,1 0 0,0 0 0,27-4 0,344-1 0,-260 6 0,-89-1 0,-40 0 0,-90 2 0,-204-7 0,302 5 0,-7-1 0,0 0 0,0-1 0,0 0 0,0-1 0,1-1 0,-25-9 0,40 13 0,0 0 0,0 0 0,-1 0 0,1 0 0,0 0 0,-1-1 0,1 1 0,0 0 0,0 0 0,-1 0 0,1 0 0,0 0 0,0-1 0,-1 1 0,1 0 0,0 0 0,0-1 0,0 1 0,-1 0 0,1 0 0,0-1 0,0 1 0,0 0 0,0 0 0,0-1 0,0 1 0,-1 0 0,1 0 0,0-1 0,0 1 0,0 0 0,0-1 0,0 1 0,0 0 0,0-1 0,0 1 0,11-6 0,20 0 0,45 2 0,-66 3 0,-15 1 0,-23 0 0,16 0 0,-42 2 0,-73-3 0,107 0 0,0-1 0,0-1 0,0 0 0,-21-8 0,39 11 0,0-1 0,1 1 0,-1-1 0,1 1 0,-1-1 0,1 0 0,-1 0 0,1 0 0,-1 0 0,1 0 0,0 0 0,-2-2 0,2 3 0,1-1 0,0 1 0,0 0 0,0-1 0,0 1 0,0 0 0,0-1 0,0 1 0,0-1 0,0 1 0,0 0 0,0-1 0,0 1 0,0 0 0,0-1 0,0 1 0,0 0 0,1-1 0,-1 1 0,0 0 0,0-1 0,0 1 0,1 0 0,-1 0 0,0-1 0,0 1 0,1 0 0,-1-1 0,0 1 0,0 0 0,1 0 0,-1 0 0,0-1 0,1 1 0,4-2 0,0-1 0,0 1 0,0 0 0,0 1 0,1-1 0,8 0 0,181-11 0,-162 12 0,-221 2 0,168-4 0,30-1 0,34-2 0,-11 4 0,-2 0 0,-63 2 0,-71 1 0,-126-3 0,222 2 0,1-1 0,-1 0 0,1 0 0,-8-3 0,13 4 0,1 0 0,-1-1 0,0 1 0,1 0 0,-1-1 0,0 1 0,1 0 0,-1-1 0,1 1 0,-1 0 0,1-1 0,-1 1 0,1-1 0,-1 1 0,1-1 0,-1 0 0,1 1 0,0-1 0,-1 0 0,1 0 0,0 0 0,0 1 0,0-1 0,1 0 0,-1 1 0,0-1 0,0 0 0,1 1 0,-1-1 0,0 0 0,1 1 0,-1-1 0,1 1 0,-1-1 0,1 1 0,-1-1 0,1 1 0,-1-1 0,1 1 0,-1 0 0,1-1 0,0 1 0,-1 0 0,1-1 0,15-7 0,0 0 0,1 2 0,-1 0 0,1 0 0,20-2 0,9-4 0,-15 2 0,0 2 0,1 1 0,0 1 0,0 2 0,54 0 0,-74 3 0,-1 0 0,1 0 0,-1-1 0,1 0 0,14-6 0,33-6 0,67 7 0,10-1 0,-129 7 0,-1 0 0,0 1 0,0-1 0,1 1 0,-1 1 0,0-1 0,1 1 0,-1 1 0,0-1 0,0 1 0,0 0 0,0 0 0,0 1 0,-1-1 0,1 1 0,-1 1 0,0-1 0,9 8 0,42 27 0,1-2 0,2-3 0,78 33 0,-122-59 0,1-1 0,0-1 0,0 0 0,30 4 0,-4-1 0,61 18 0,-67-16 0,0-1 0,58 7 0,-88-15 0,-1-1 0,1 1 0,0 0 0,-1 0 0,1 1 0,-1-1 0,0 1 0,1 1 0,5 2 0,-9-3 0,1 0 0,-1 0 0,0 0 0,0 0 0,0 0 0,0 0 0,-1 0 0,1 1 0,0-1 0,-1 0 0,0 1 0,1 0 0,-1-1 0,0 1 0,0 0 0,-1-1 0,1 1 0,0 0 0,-1 5 0,1-3 0,-1 1 0,1-1 0,-1 0 0,-1 0 0,1 0 0,-1 0 0,0 1 0,0-1 0,0 0 0,-1 0 0,0-1 0,0 1 0,-5 8 0,4-9 0,0 0 0,0-1 0,0 0 0,0 0 0,-1 0 0,0 0 0,0 0 0,1-1 0,-1 0 0,-1 0 0,1 0 0,0 0 0,0 0 0,-1-1 0,1 0 0,-6 1 0,-16 1 0,-1 0 0,1-2 0,-46-4 0,7 1 0,40 1 0,-37-7 0,36 4 0,-36-1 0,37 4 0,-9 2 0,0-2 0,1-1 0,-1-2 0,-36-9 0,28 3 0,0 2 0,-1 1 0,1 2 0,-66 2 0,-923 5 0,548-3 0,477 1 0,7 2 0,17 5 0,30 5 0,86 12 0,-61-9 0,1-2 0,149 3 0,423-18 0,-351 3 0,-267 1 0,0 1 0,47 10 0,16 4 0,206 0 0,53-17 0,-346 0 0,0 0 0,-1-1 0,1 1 0,0 0 0,-1-1 0,5-1 0,-7 2 0,-1-1 0,1 1 0,-1 0 0,1 0 0,-1-1 0,1 1 0,-1 0 0,1-1 0,-1 1 0,1-1 0,-1 1 0,0 0 0,1-1 0,-1 1 0,0-1 0,1 1 0,-1-1 0,0 1 0,0-1 0,1 0 0,-1 1 0,0-1 0,0 1 0,0-1 0,0 1 0,0-1 0,0 0 0,0 1 0,0-1 0,0 1 0,0-1 0,0 1 0,0-1 0,0 0 0,0 1 0,0-1 0,-1 1 0,1-1 0,0 1 0,0-1 0,-1 1 0,1-1 0,0 1 0,-1-1 0,1 1 0,-1-1 0,0 1 0,-2-4 0,-1 0 0,0 1 0,0 0 0,-1 0 0,1 0 0,0 0 0,-1 1 0,0-1 0,0 1 0,0 1 0,0-1 0,0 1 0,-6-2 0,-6-2 0,-235-54 0,83 23 0,134 29 0,24 5 0,0 0 0,1-1 0,-1 0 0,1-1 0,0 0 0,-16-8 0,18 8 0,0 0 0,-1 0 0,0 1 0,0 0 0,0 1 0,-9-1 0,-1-1 0,-255-52 0,-122-29 0,386 83 0,-1-1 0,1 0 0,0 0 0,0-1 0,0 0 0,1-1 0,-1 0 0,-14-11 0,23 16 0,0-1 0,1 1 0,-1 0 0,1-1 0,-1 1 0,0-1 0,1 0 0,-1 1 0,1-1 0,-1 1 0,1-1 0,0 0 0,-1 1 0,1-1 0,0 0 0,-1 1 0,1-1 0,0 0 0,0 0 0,0 1 0,0-1 0,-1 0 0,1 0 0,0 1 0,0-1 0,0 0 0,1 0 0,-1 0 0,0 1 0,0-1 0,0 0 0,1 1 0,-1-1 0,0 0 0,0 0 0,1 1 0,-1-1 0,1 0 0,-1 1 0,1-1 0,-1 1 0,1-1 0,-1 1 0,1-1 0,-1 1 0,1-1 0,0 1 0,-1-1 0,1 1 0,0 0 0,-1-1 0,1 1 0,0 0 0,0 0 0,1-1 0,4-1 0,0 0 0,1 0 0,0 0 0,11 0 0,48-2 0,83 6 0,-52 1 0,87-4 0,154 6 0,-294 2 0,-32-3 0,-12 0 0,-22 2 0,-80 3 0,-140-5 0,148-5 0,8 0 0,102 1 0,81 0 0,-88 0 0,0 1 0,0 1 0,1-1 0,-1 2 0,0-1 0,0 1 0,-1 0 0,11 6 0,-19-9 0,1 0 0,-1 1 0,1-1 0,-1 0 0,0 0 0,1 0 0,-1 0 0,1 1 0,-1-1 0,0 0 0,1 1 0,-1-1 0,0 0 0,1 1 0,-1-1 0,0 0 0,0 1 0,1-1 0,-1 0 0,0 1 0,0-1 0,0 1 0,1-1 0,-1 0 0,0 1 0,0-1 0,0 1 0,0-1 0,0 1 0,0-1 0,0 1 0,0-1 0,0 1 0,-13 7 0,-21-1 0,33-6 0,0-1 0,0 0 0,0 0 0,0 0 0,0 0 0,0 0 0,0 0 0,0-1 0,1 1 0,-1 0 0,0 0 0,0-1 0,0 1 0,0 0 0,0-1 0,0 0 0,0-9 0,2 10 0,-1-1 0,0 0 0,0 0 0,0 0 0,1 0 0,-1 0 0,0 0 0,0 0 0,0 0 0,0 0 0,-1 0 0,1 0 0,0 0 0,0 0 0,-1 0 0,1 0 0,-1-1 0,-4-4 0,0 0 0,0 1 0,0-1 0,0 1 0,-1 0 0,0 1 0,-10-7 0,-51-25 0,59 33 0,-58-26 0,-96-27 0,85 31 0,51 15 0,25 8 0,9 2 0,13 3 0,204 60 0,-214-60 0,-5-2 0,0 0 0,0 1 0,0-1 0,-1 1 0,1 1 0,-1-1 0,1 1 0,7 5 0,-13-8 0,0 1 0,0-1 0,0 0 0,1 0 0,-1 1 0,0-1 0,0 0 0,0 1 0,0-1 0,0 0 0,0 1 0,0-1 0,0 0 0,0 1 0,0-1 0,0 0 0,0 1 0,0-1 0,0 0 0,0 1 0,0-1 0,0 0 0,0 1 0,0-1 0,0 0 0,-1 1 0,1-1 0,0 0 0,0 0 0,0 1 0,0-1 0,-1 0 0,1 0 0,0 1 0,0-1 0,-1 0 0,1 0 0,0 0 0,-1 1 0,1-1 0,0 0 0,0 0 0,-1 0 0,1 0 0,0 0 0,-1 0 0,0 1 0,-18 5 0,18-5 0,-144 30 0,86-20 0,-41 5 0,-39 8 0,38 1 0,-1-4 0,0-5 0,-2-5 0,-128-1 0,167-12 0,-150 3 0,211 0 0,1-1 0,0 1 0,0-1 0,0 1 0,-1 0 0,1 0 0,0 0 0,0 0 0,0 1 0,1-1 0,-1 1 0,0 0 0,-3 2 0,6-3 0,-1 0 0,0 0 0,0 0 0,0 0 0,1 0 0,-1 0 0,1 0 0,-1 1 0,1-1 0,-1 0 0,1 0 0,0 1 0,-1-1 0,1 0 0,0 0 0,0 1 0,0-1 0,0 0 0,0 0 0,0 1 0,0-1 0,1 0 0,-1 0 0,0 1 0,1-1 0,-1 0 0,1 0 0,-1 0 0,1 1 0,-1-1 0,1 0 0,0 0 0,0 0 0,-1 0 0,3 1 0,14 17 0,0 0 0,1-1 0,1-2 0,1 1 0,0-2 0,1-1 0,1-1 0,0 0 0,1-2 0,0-1 0,38 12 0,-33-12 0,-15-5 0,0 0 0,0-1 0,1-1 0,19 2 0,114 12 0,77 3 0,-160-20 0,298 9 0,113-2 0,-329-7 0,-93 3 0,0 2 0,77 18 0,-51-7 0,0-5 0,0-3 0,106-4 0,-164-3 0,-11-1 0,-1 1 0,0-2 0,1 1 0,9-3 0,-17 3 0,0-1 0,0 1 0,0-1 0,0 0 0,0 0 0,0 0 0,0 0 0,0 0 0,0 0 0,0 0 0,0-1 0,-1 1 0,1-1 0,-1 1 0,1-1 0,-1 0 0,1 1 0,-1-1 0,0 0 0,0 0 0,0 0 0,1-3 0,16-51 0,8-22 0,-15 48 0,-7 18 0,1 0 0,0 1 0,11-19 0,35-35 0,-36 46 0,0 0 0,21-36 0,-31 46 0,-1-1 0,-1 0 0,0 0 0,0 0 0,-1-1 0,1-11 0,2-65 0,-5 76 0,1-45 0,-2 24 0,2 0 0,1-1 0,1 1 0,10-39 0,-6 50 0,-4 13 0,-1 1 0,1-1 0,-2 0 0,2-8 0,-3 15 0,0 0 0,0 1 0,0-1 0,0 0 0,0 1 0,-1-1 0,1 0 0,0 1 0,0-1 0,-1 0 0,1 1 0,0-1 0,-1 0 0,1 1 0,-1-1 0,1 1 0,0-1 0,-1 1 0,1-1 0,-1 1 0,0-1 0,1 1 0,-1-1 0,1 1 0,-1 0 0,0-1 0,1 1 0,-1 0 0,-1-1 0,-23-3 0,21 4 0,-242-12 0,157 9 0,-230 2 0,289 4 0,1 1 0,-1 1 0,1 2 0,0 0 0,1 2 0,0 1 0,0 2 0,1 0 0,1 2 0,0 1 0,-28 21 0,29-19 0,0-1 0,-37 16 0,-23 14 0,62-33 0,-1-2 0,0 0 0,-34 9 0,3-5 0,36-11 0,-32 11 0,19-4 0,23-8 0,1-1 0,0 1 0,0 1 0,0-1 0,-13 10 0,2-2 0,0 0 0,0-1 0,-1-1 0,-34 11 0,-21 9 0,55-21 0,0-1 0,-1-1 0,-27 4 0,28-6 0,0 0 0,0 2 0,-37 14 0,35-10 0,0-1 0,-1-1 0,-1-1 0,-44 7 0,45-9 0,1 1 0,-41 17 0,38-13 0,-46 12 0,68-21 0,-25 5 0,0 0 0,1 2 0,-32 14 0,51-19 0,1 1 0,0 0 0,0 0 0,1 0 0,-1 1 0,1 0 0,0 0 0,0 1 0,1 0 0,-1 0 0,1 0 0,1 0 0,-1 1 0,1 0 0,0 0 0,-4 10 0,6-9 0,-2-1 0,1 1 0,-1-1 0,0 0 0,0 0 0,-7 8 0,9-12 0,-1 0 0,0-1 0,0 1 0,0 0 0,-1-1 0,1 0 0,-1 0 0,1 0 0,-1 0 0,0 0 0,0-1 0,1 0 0,-9 2 0,120-6 0,3-6 0,201-45 0,-279 46 0,-8 3 0,-1 0 0,0-2 0,-1-1 0,0-1 0,39-20 0,49-26 0,-103 50 0,-1-1 0,0 1 0,-1-1 0,11-11 0,9-9 0,8 0 0,2 1 0,1 2 0,75-35 0,21-14 0,-118 65 0,5-2 0,-1 1 0,1 1 0,33-8 0,-164 12 0,26 3 0,365 0 0,-320 1 0,15 0 0,0-1 0,-41-5 0,42-3 0,24 8 0,-1 0 0,1 0 0,0 0 0,-1 0 0,1 0 0,-1 0 0,1 0 0,0 0 0,-1-1 0,1 1 0,0 0 0,-1 0 0,1 0 0,0-1 0,-1 1 0,1 0 0,0-1 0,0 1 0,-1 0 0,1-1 0,0 1 0,0 0 0,0-1 0,-1 1 0,1 0 0,0-1 0,0 1 0,0 0 0,0-1 0,0 1 0,0-1 0,0 1 0,0 0 0,0-1 0,0 1 0,0-1 0,0 1 0,0 0 0,0-1 0,0 1 0,0-1 0,0 1 0,0 0 0,1-1 0,-1 1 0,0 0 0,0-1 0,0 1 0,1 0 0,-1-1 0,0 1 0,0 0 0,1 0 0,-1-1 0,1 1 0,11-7-73,0 0 364,1 1-724,0 0 714,0 1-339,0 1 42,0 0 32,15-2-32,-14 2-672,17-3-2560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12-08T21:01:58"/>
    </inkml:context>
    <inkml:brush xml:id="br0">
      <inkml:brushProperty name="width" value="0.1" units="cm"/>
      <inkml:brushProperty name="height" value="0.1" units="cm"/>
      <inkml:brushProperty name="color" value="#ffffff"/>
    </inkml:brush>
  </inkml:definitions>
  <inkml:trace contextRef="#ctx0" brushRef="#br0">438 193 24575,'-112'9'0,"3"0"0,75-9 0,-63-1 0,96 1 0,1 0 0,-1 0 0,0 0 0,0 0 0,0 0 0,0 0 0,1 0 0,-1 0 0,0-1 0,0 1 0,0 0 0,1 0 0,-1-1 0,0 1 0,0 0 0,1-1 0,-1 1 0,0-1 0,1 1 0,-1-1 0,0 1 0,1-1 0,-1 0 0,1 1 0,-1-1 0,1 0 0,-1 1 0,1-1 0,-1 0 0,1 0 0,0 1 0,-1-1 0,1 0 0,0 0 0,0 1 0,0-1 0,0 0 0,0 0 0,-1 0 0,1 0 0,1 1 0,-1-1 0,0 0 0,0 0 0,0 0 0,0 0 0,1 1 0,-1-1 0,0 0 0,1 0 0,-1 1 0,0-1 0,1 0 0,-1 1 0,2-2 0,0-2 0,1 0 0,-1 0 0,1 0 0,0 1 0,1-1 0,-1 1 0,1 0 0,7-5 0,16-6 0,1 2 0,0 1 0,53-13 0,23-8 0,-104 32 0,1 0 0,-1 0 0,0 0 0,0 0 0,1 0 0,-1 0 0,0 0 0,1 0 0,-1 0 0,0-1 0,0 1 0,1 0 0,-1 0 0,0 0 0,0 0 0,1 0 0,-1-1 0,0 1 0,0 0 0,1 0 0,-1 0 0,0-1 0,0 1 0,0 0 0,0 0 0,1-1 0,-1 1 0,0 0 0,0 0 0,0-1 0,0 1 0,0 0 0,0-1 0,0 1 0,-10-4 0,-20 1 0,30 3 0,-306-1 0,277-4 0,29 5 0,0 0 0,0 0 0,-1 0 0,1 0 0,0 0 0,0 0 0,0 0 0,0 0 0,0 0 0,0 0 0,0 0 0,-1 0 0,1 0 0,0 0 0,0 0 0,0 0 0,0 0 0,0 0 0,0 0 0,0 0 0,0 0 0,0 0 0,0-1 0,-1 1 0,1 0 0,0 0 0,0 0 0,0 0 0,0 0 0,0 0 0,0 0 0,0 0 0,0-1 0,0 1 0,0 0 0,0 0 0,0 0 0,0 0 0,0 0 0,0 0 0,0 0 0,0-1 0,0 1 0,0 0 0,0 0 0,0 0 0,0 0 0,0 0 0,0 0 0,0 0 0,0-1 0,14-3 0,38 0 0,63 1 0,16-1 0,301-6-559,-375 10 2548,-30 0-10375</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12-08T21:01:58"/>
    </inkml:context>
    <inkml:brush xml:id="br0">
      <inkml:brushProperty name="width" value="0.1" units="cm"/>
      <inkml:brushProperty name="height" value="0.1" units="cm"/>
      <inkml:brushProperty name="color" value="#ffffff"/>
    </inkml:brush>
  </inkml:definitions>
  <inkml:trace contextRef="#ctx0" brushRef="#br0">1 1 24575,'1280'37'-5009,"-968"-24"29018,249 11-70014,2000 44 89199,-2405-65-58774,-146-2 6249,-12-1 25002,-36 2-24631,-175 2 10971,-166 8-1467,-141 7-1086,95-5-4495,-1832 87 19534,2036-84-30537,165-7 24476,48-6-10769,12 0 3030,14 0-919,0 0 222,29 1 0,151 10 0,919 12-2494,-907-27 15061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12-08T21:01:58"/>
    </inkml:context>
    <inkml:brush xml:id="br0">
      <inkml:brushProperty name="width" value="0.1" units="cm"/>
      <inkml:brushProperty name="height" value="0.1" units="cm"/>
      <inkml:brushProperty name="color" value="#ffffff"/>
    </inkml:brush>
  </inkml:definitions>
  <inkml:trace contextRef="#ctx0" brushRef="#br0">218 232 24575,'119'2'0,"129"-4"0,-171-7 0,34 0 0,204 10 0,175-2 0,-315-12 0,-128 8 0,-23 2 0,38-11 0,-42 9 0,-1 0 0,1 2 0,27-2 0,1 1 0,56-10 0,-61 7 0,81-3 0,202 11 0,-302 0 0,39 7 0,-37-4 0,29 1 0,-18-4 0,56 3 0,-83-3 0,0 0 0,0 2 0,0-1 0,0 1 0,-1 1 0,18 8 0,-24-11 0,-1 1 0,0-1 0,0 1 0,0 0 0,0 0 0,0-1 0,0 2 0,0-1 0,0 0 0,-1 0 0,1 0 0,-1 1 0,0-1 0,0 1 0,0-1 0,0 1 0,0-1 0,0 1 0,0 0 0,-1-1 0,0 1 0,1 3 0,-1 5 0,-1 1 0,0-1 0,0 1 0,-4 12 0,-1 11 0,2-20 0,4-15 0,0 0 0,-1 0 0,1 0 0,0 0 0,0 0 0,0 0 0,0 0 0,0 0 0,-1 0 0,1 0 0,0 0 0,0 0 0,0 0 0,0 0 0,0 0 0,-1 0 0,1 0 0,0 0 0,0 0 0,0 0 0,0 0 0,0 0 0,-1 0 0,1 0 0,0 0 0,0-1 0,0 1 0,0 0 0,0 0 0,0 0 0,0 0 0,0 0 0,0 0 0,-1-1 0,1 1 0,0 0 0,0 0 0,0 0 0,0 0 0,0 0 0,0-1 0,0 1 0,0 0 0,0 0 0,0 0 0,-9-33 0,5 20 0,1 4 0,-6-17 0,-19-35 0,25 55 0,-1 0 0,1 0 0,-1 0 0,-1 0 0,1 1 0,-1-1 0,0 1 0,-1 0 0,1 1 0,-11-8 0,15 12 0,0-1 0,0 0 0,1 1 0,-1-1 0,0 1 0,0 0 0,0-1 0,0 1 0,0 0 0,0-1 0,0 1 0,-1 0 0,1 0 0,0 0 0,0 0 0,0 0 0,0 0 0,0 0 0,0 0 0,0 1 0,0-1 0,0 0 0,0 1 0,-2 0 0,2 0 0,0 0 0,0 0 0,0 0 0,0 1 0,0-1 0,0 0 0,1 1 0,-1-1 0,0 1 0,0-1 0,1 1 0,-1-1 0,1 1 0,-1 2 0,0 8 0,0 0 0,0 0 0,3 19 0,-2-20 0,1 80 0,1 42 0,-1-131 0,-1 0 0,1 0 0,0-1 0,-1 1 0,1 0 0,0-1 0,0 1 0,0 0 0,0-1 0,0 1 0,1-1 0,-1 1 0,0-1 0,1 0 0,-1 0 0,1 0 0,-1 1 0,1-1 0,-1-1 0,1 1 0,0 0 0,0 0 0,-1-1 0,1 1 0,0-1 0,0 1 0,0-1 0,0 0 0,2 1 0,9 0 0,1 0 0,26-1 0,-31-1 0,6 1 0,-7 0 0,0 0 0,0 0 0,0-1 0,13-3 0,-19 3 0,0 0 0,0 0 0,0 0 0,0 0 0,0 0 0,0 0 0,0 0 0,0 0 0,-1-1 0,1 1 0,0-1 0,-1 0 0,0 1 0,1-1 0,-1 0 0,0 0 0,0 0 0,1 0 0,-2 0 0,1 0 0,1-2 0,1-8 0,0 0 0,-1 1 0,-1-1 0,1-23 0,-7-50 0,4 70 0,0 6 0,0-1 0,-1 1 0,0 0 0,0-1 0,-1 1 0,0 0 0,-1 0 0,0 1 0,0-1 0,-1 1 0,-7-11 0,7 14 0,0-1 0,0 1 0,0 0 0,-1 0 0,0 0 0,0 1 0,0 0 0,0 0 0,-1 0 0,1 1 0,-1 0 0,0 1 0,0-1 0,0 1 0,-10-1 0,7 1 0,-26-5 0,0 3 0,-39-2 0,74 6 0,-1 0 0,0 0 0,1 0 0,-1 0 0,0 0 0,0 0 0,1 0 0,-1 1 0,0-1 0,1 1 0,-1-1 0,1 1 0,-1-1 0,0 1 0,1 0 0,-1 0 0,1 0 0,0 0 0,-1 0 0,1 0 0,0 0 0,0 0 0,-1 1 0,1-1 0,0 0 0,0 1 0,1-1 0,-1 1 0,0-1 0,0 1 0,1 0 0,-1-1 0,1 1 0,-1-1 0,1 1 0,0 0 0,-1 0 0,1-1 0,0 4 0,1-1 0,-1 0 0,1 0 0,0 0 0,0 0 0,0 0 0,1-1 0,0 1 0,-1 0 0,1-1 0,0 1 0,1-1 0,-1 0 0,0 1 0,1-1 0,6 5 0,-6-5 0,14 14 0,-17-17 0,1 1 0,-1-1 0,0 0 0,0 1 0,0-1 0,0 1 0,0-1 0,1 1 0,-1-1 0,0 1 0,0-1 0,0 1 0,0-1 0,0 1 0,-1-1 0,1 1 0,0-1 0,0 1 0,0-1 0,0 0 0,0 1 0,-1-1 0,1 1 0,0-1 0,0 1 0,-1-1 0,1 0 0,0 1 0,-1-1 0,1 0 0,0 1 0,-1-1 0,1 0 0,-1 0 0,1 1 0,0-1 0,-1 0 0,1 0 0,-1 1 0,1-1 0,-1 0 0,1 0 0,-1 0 0,0 0 0,-10 4 0,-1 0 0,-20 2 0,-16 6 0,47-12 0,0 1 0,1-1 0,-1 0 0,0 0 0,1 1 0,-1-1 0,0 0 0,1 1 0,-1-1 0,1 0 0,-1 1 0,1-1 0,-1 1 0,1-1 0,-1 1 0,1-1 0,-1 1 0,0 0 0,1 0 0,0-1 0,1 0 0,-1 1 0,0-1 0,0 0 0,0 1 0,0-1 0,0 0 0,0 1 0,1-1 0,-1 0 0,0 0 0,0 1 0,0-1 0,1 0 0,-1 0 0,0 1 0,0-1 0,1 0 0,-1 0 0,0 0 0,0 1 0,1-1 0,-1 0 0,1 0 0,30 10 0,-25-8 0,50 8 0,-43-8 0,1 0 0,-1 0 0,0 1 0,0 1 0,-1 0 0,14 7 0,-26-11 0,0 0 0,0 0 0,0 0 0,0 0 0,0 0 0,1 0 0,-1 0 0,0 0 0,0 0 0,0 0 0,0 0 0,1 0 0,-1 0 0,0 0 0,0 0 0,0 1 0,0-1 0,0 0 0,1 0 0,-1 0 0,0 0 0,0 0 0,0 0 0,0 1 0,0-1 0,0 0 0,0 0 0,0 0 0,1 0 0,-1 0 0,0 1 0,0-1 0,0 0 0,0 0 0,0 0 0,0 0 0,0 1 0,0-1 0,0 0 0,0 0 0,0 0 0,0 0 0,0 0 0,0 1 0,0-1 0,0 0 0,0 0 0,0 0 0,-1 0 0,1 1 0,0-1 0,0 0 0,0 0 0,0 0 0,0 0 0,0 0 0,0 0 0,0 1 0,-1-1 0,1 0 0,0 0 0,0 0 0,0 0 0,0 0 0,0 0 0,-1 0 0,1 0 0,-14 3 0,-57 2 0,-73-5 0,69-1 0,16 2 0,19 0 0,-71-8 0,85 1 0,25 6 0,1 0 0,0 0 0,0 0 0,-1 0 0,1 0 0,0-1 0,0 1 0,-1 0 0,1 0 0,0 0 0,0 0 0,0 0 0,-1 0 0,1-1 0,0 1 0,0 0 0,0 0 0,0 0 0,-1 0 0,1-1 0,0 1 0,0 0 0,0 0 0,0-1 0,0 1 0,0 0 0,-1 0 0,1 0 0,0-1 0,0 1 0,0 0 0,0 0 0,0-1 0,0 1 0,0 0 0,0 0 0,0-1 0,0 1 0,10-6 0,15-1 0,-11 6 0,19-3 0,-28 3 0,-18 0 0,-26 0 0,24 0 0,0 1 0,-1 0 0,1 1 0,0 0 0,-29 7 0,43-8 0,0 1 0,0-1 0,0 0 0,0 1 0,0-1 0,0 1 0,0-1 0,0 1 0,0 0 0,0-1 0,0 1 0,0 0 0,0-1 0,-1 3 0,2-3 0,0 1 0,0-1 0,0 0 0,0 1 0,0-1 0,0 1 0,0-1 0,0 0 0,0 1 0,0-1 0,0 0 0,0 1 0,0-1 0,0 0 0,0 1 0,0-1 0,0 0 0,1 1 0,-1-1 0,0 0 0,0 1 0,1-1 0,-1 0 0,0 0 0,0 1 0,1-1 0,-1 0 0,0 0 0,1 1 0,3 2 0,0-1 0,0 0 0,1 0 0,-1 0 0,1 0 0,6 1 0,221 51 0,51 14 0,-220-47 0,-62-21 0,1 1 0,0 0 0,0-1 0,-1 1 0,1 0 0,0 0 0,-1 0 0,1 0 0,-1 0 0,3 3 0,-3-3 0,-1-1 0,0 0 0,0 0 0,0 1 0,0-1 0,0 0 0,0 0 0,0 1 0,0-1 0,0 0 0,0 1 0,0-1 0,0 0 0,0 0 0,-1 1 0,1-1 0,0 0 0,0 0 0,0 1 0,0-1 0,0 0 0,0 0 0,-1 0 0,1 1 0,0-1 0,0 0 0,0 0 0,-1 0 0,1 1 0,0-1 0,0 0 0,0 0 0,-1 0 0,1 0 0,0 0 0,0 0 0,-1 0 0,1 0 0,0 1 0,-1-1 0,-5 1 0,-1 1 0,1-1 0,-1 0 0,-9 1 0,-123 1 0,118-3 0,1-2 0,0 0 0,0-1 0,-37-12 0,43 7 0,14 8 0,0 0 0,0 0 0,0 0 0,0-1 0,0 1 0,0 0 0,0 0 0,0 0 0,0 0 0,0-1 0,0 1 0,0 0 0,0 0 0,0 0 0,0-1 0,0 1 0,0 0 0,0 0 0,0 0 0,1 0 0,-1-1 0,0 1 0,0 0 0,0 0 0,0 0 0,0 0 0,0 0 0,1-1 0,-1 1 0,0 0 0,0 0 0,0 0 0,0 0 0,0 0 0,1 0 0,-1 0 0,0 0 0,0 0 0,25-7 0,-21 6 0,-6 1 0,-24-2 0,1-1 0,-45-11 0,14 2 0,28 8 0,15 2 0,-1 0 0,0-1 0,1-1 0,0 0 0,-14-6 0,26 10 0,0 0 0,1 0 0,-1 0 0,1-1 0,-1 1 0,1 0 0,-1 0 0,1-1 0,0 1 0,-1 0 0,1-1 0,-1 1 0,1-1 0,-1 1 0,1 0 0,0-1 0,-1 1 0,1-1 0,0 1 0,0-1 0,-1 1 0,1-1 0,0 1 0,0-1 0,0 1 0,0-1 0,-1 1 0,1-2 0,1 1 0,-1 1 0,1-1 0,-1 0 0,1 0 0,0 0 0,-1 1 0,1-1 0,0 0 0,0 1 0,-1-1 0,1 0 0,0 1 0,0-1 0,0 1 0,0-1 0,1 1 0,14-6 0,0 0 0,1 1 0,0 1 0,0 1 0,0 1 0,31-1 0,-22 1 0,149-6 0,-144 7 0,-403 0 0,360 1 0,9 0 0,-1 0 0,1 0 0,0 0 0,0 0 0,0 0 0,0-1 0,0 1 0,0-1 0,-1 0 0,1 0 0,1 0 0,-1-1 0,0 1 0,0 0 0,0-1 0,1 0 0,-1 0 0,1 0 0,-1 0 0,-1-2 0,1 2 0,1 1 0,-1-1 0,0 1 0,1 0 0,-1 0 0,0 1 0,0-1 0,0 0 0,0 1 0,0 0 0,0-1 0,1 1 0,-1 1 0,-5-1 0,-1 0 0,-2 0 0,4 0 0,-1 0 0,1-1 0,-15-2 0,19-1 0,9 0 0,17-2 0,63-2 0,104 2 0,-111 6 0,555-3 0,-1629 4 0,966-1 0,17 1 0,0 0 0,-1-2 0,1 1 0,-1-2 0,-20-4 0,32 4 0,8 0 0,35-2 0,1 2 0,0 2 0,0 1 0,0 3 0,-1 1 0,1 2 0,54 17 0,-62-12 0,-34-12 0,-1 0 0,0 0 0,0 0 0,0 0 0,1 0 0,-1 0 0,0 0 0,0 0 0,0 0 0,1 0 0,-1 0 0,0 0 0,0 1 0,0-1 0,1 0 0,-1 0 0,0 0 0,0 0 0,0 0 0,0 0 0,1 0 0,-1 1 0,0-1 0,0 0 0,0 0 0,0 0 0,0 0 0,1 1 0,-1-1 0,0 0 0,0 0 0,0 0 0,0 1 0,0-1 0,0 0 0,0 0 0,0 0 0,0 1 0,0-1 0,0 0 0,0 0 0,0 0 0,0 1 0,0-1 0,0 0 0,0 0 0,0 0 0,0 1 0,0-1 0,0 0 0,0 0 0,-1 0 0,1 1 0,0-1 0,0 0 0,0 0 0,0 0 0,0 0 0,-1 0 0,1 1 0,0-1 0,0 0 0,0 0 0,-7 2 0,1 0 0,-1 0 0,1-1 0,-1 0 0,1-1 0,-1 1 0,-9-1 0,1 0 0,-159-1 0,-29 1 0,18 25 0,60-6 0,28-9 0,318-12 0,-446 2 0,287 0 0,232 10 0,-250-2 0,-39-4 0,-11-1 0,-17 1 0,-67 3 0,-164-10 0,221-1 0,26 2 0,7 0 0,12-1 0,23 0 0,38 2 0,-58 1 0,-51 0 0,-169 0 0,428-1 0,254 3 0,-464-3 0,1 2 0,-1-1 0,0 2 0,1 0 0,-1 1 0,0 0 0,17 6 0,-29-8 0,0-1 0,0 0 0,0 1 0,0-1 0,0 1 0,0 0 0,0-1 0,0 1 0,-1 0 0,1-1 0,0 1 0,0 0 0,0 0 0,-1 0 0,2 1 0,-2-1 0,0-1 0,0 1 0,0-1 0,0 0 0,0 1 0,0-1 0,0 0 0,0 1 0,-1-1 0,1 1 0,0-1 0,0 0 0,0 1 0,0-1 0,-1 0 0,1 0 0,0 1 0,0-1 0,-1 0 0,1 1 0,0-1 0,-1 0 0,1 0 0,0 0 0,-1 1 0,1-1 0,0 0 0,-1 0 0,1 0 0,-5 2 0,0 0 0,0-1 0,0 1 0,0-1 0,-7 0 0,-10 1 0,1-1 0,19 0 0,10-1 0,-6 0 0,5-1 0,0 1 0,1 0 0,-1 1 0,0-1 0,1 2 0,8 1 0,-16-3 0,-1 0 0,1 0 0,0 0 0,0 0 0,0 0 0,0 0 0,0 0 0,0 0 0,0 0 0,0 0 0,-1 0 0,1 0 0,0 0 0,0 0 0,0 0 0,0 0 0,0 0 0,0 0 0,0 0 0,0 0 0,-1 0 0,1 0 0,0 0 0,0 0 0,0 0 0,0 0 0,0 0 0,0 0 0,0 0 0,0 0 0,-1 0 0,1 0 0,0 1 0,0-1 0,0 0 0,0 0 0,0 0 0,0 0 0,0 0 0,0 0 0,0 0 0,0 0 0,0 0 0,0 1 0,0-1 0,0 0 0,0 0 0,0 0 0,0 0 0,0 0 0,0 0 0,0 0 0,0 1 0,0-1 0,0 0 0,0 0 0,0 0 0,0 0 0,0 0 0,0 0 0,0 0 0,0 0 0,0 1 0,0-1 0,0 0 0,0 0 0,0 0 0,0 0 0,0 0 0,-11 3 0,-106 1 0,111-4 0,140 0 0,-232 0 0,-130-4 0,199 1 0,29 2 0,0 1 0,0 0 0,0 0 0,0 0 0,0 0 0,0 0 0,0 0 0,0 0 0,0 0 0,0 0 0,0 0 0,0-1 0,0 1 0,0 0 0,0 0 0,0 0 0,0 0 0,0 0 0,0 0 0,0 0 0,0 0 0,0 0 0,0 0 0,0 0 0,-1-1 0,1 1 0,0 0 0,0 0 0,0 0 0,0 0 0,0 0 0,0 0 0,0 0 0,0 0 0,0 0 0,0 0 0,0 0 0,0 0 0,0 0 0,-1 0 0,1 0 0,0 0 0,0 0 0,0 0 0,0 0 0,0 0 0,0 0 0,0 0 0,14-3 0,21-1 0,57 2 0,-120 2 0,0 0 0,-52-9 0,60 0 0,20 9 0,0 0 0,-1 0 0,1-1 0,0 1 0,0 0 0,-1 0 0,1-1 0,0 1 0,0 0 0,0-1 0,-1 1 0,1 0 0,0-1 0,0 1 0,0 0 0,0-1 0,0 1 0,0-1 0,0 1 0,0 0 0,0-1 0,0 1 0,0 0 0,0-1 0,0 1 0,0-1 0,0 1 0,0 0 0,0-1 0,2-1 0,0 0 0,-1 0 0,1 0 0,0 0 0,0 1 0,0-1 0,0 1 0,1-1 0,-1 1 0,0 0 0,0 0 0,5-2 0,27-8 0,1 1 0,0 2 0,0 2 0,41-3 0,21-5 0,-77 8 0,-20 6 0,0 0 0,0-1 0,0 1 0,0 0 0,0 0 0,0 0 0,0-1 0,0 1 0,0 0 0,0 0 0,0 0 0,0-1 0,0 1 0,0 0 0,0 0 0,0 0 0,0 0 0,0-1 0,0 1 0,-1 0 0,1 0 0,0 0 0,0-1 0,0 1 0,0 0 0,0 0 0,0 0 0,0 0 0,-1 0 0,1 0 0,0-1 0,0 1 0,0 0 0,0 0 0,-1 0 0,1 0 0,0 0 0,0 0 0,0 0 0,-1 0 0,1 0 0,0 0 0,0 0 0,0 0 0,-1 0 0,-42-12 0,-573-104 0,609 115 0,-152-35 0,155 35 0,-1-1 0,1 1 0,0-1 0,0 0 0,-7-4 0,11 6 0,0-1 0,0 1 0,-1 0 0,1 0 0,0-1 0,0 1 0,-1 0 0,1 0 0,0-1 0,0 1 0,0 0 0,0-1 0,-1 1 0,1 0 0,0-1 0,0 1 0,0 0 0,0-1 0,0 1 0,0 0 0,0-1 0,0 1 0,0 0 0,0-1 0,0 1 0,0 0 0,0-1 0,0 1 0,0 0 0,0-1 0,1 1 0,-1 0 0,0-1 0,0 1 0,0 0 0,0 0 0,1-1 0,-1 1 0,0 0 0,0 0 0,1-1 0,-1 1 0,0 0 0,0 0 0,1-1 0,-1 1 0,0 0 0,1 0 0,-1 0 0,0 0 0,1 0 0,0-1 0,19-6 0,18 1 0,1 1 0,0 2 0,69 3 0,-60 1 0,-21-1 0,30 4 0,-43 1 0,-13-5 0,-1 0 0,0 0 0,0 0 0,0 0 0,0 1 0,0-1 0,0 0 0,0 0 0,0 0 0,0 1 0,0-1 0,0 0 0,0 0 0,0 0 0,-1 0 0,1 1 0,0-1 0,0 0 0,0 0 0,0 0 0,0 0 0,0 1 0,0-1 0,0 0 0,0 0 0,-1 0 0,1 0 0,0 0 0,0 0 0,0 1 0,0-1 0,0 0 0,-1 0 0,1 0 0,0 0 0,0 0 0,0 0 0,0 0 0,-1 0 0,1 0 0,-30 9 0,-47 0 0,0-4 0,-120-6 0,155-3 0,28 0 0,30 1 0,18 4 0,0 0 0,-1 2 0,1 2 0,-1 1 0,0 1 0,49 19 0,-48-9 0,-23-5 0,-11-11 0,0-1 0,0 1 0,0-1 0,0 0 0,0 1 0,0-1 0,0 1 0,-1-1 0,1 1 0,0-1 0,0 0 0,0 1 0,0-1 0,-1 1 0,1-1 0,0 0 0,0 1 0,-1-1 0,1 0 0,0 1 0,-1-1 0,1 0 0,0 1 0,-1-1 0,1 0 0,-1 0 0,1 1 0,0-1 0,-1 0 0,1 0 0,-1 0 0,0 0 0,-6 3 0,0-1 0,0 0 0,-1-1 0,1 1 0,0-2 0,-9 1 0,-5 1 0,-251 17 0,64-5 0,225-14 0,33 5 0,-13-1 0,18 2 0,0 2 0,-1 2 0,101 33 0,-114-24 0,-40-19 0,-1 0 0,1 0 0,-1 0 0,1 0 0,-1 1 0,1-1 0,-1 0 0,1 0 0,-1 1 0,1-1 0,-1 0 0,1 1 0,-1-1 0,0 1 0,1-1 0,-1 0 0,0 1 0,1-1 0,-1 1 0,0-1 0,0 1 0,1-1 0,-1 1 0,0-1 0,0 1 0,0-1 0,0 1 0,0 0 0,1-1 0,-1 1 0,0-1 0,0 1 0,-1-1 0,1 2 0,-1-2 0,0 1 0,0 0 0,0 0 0,0 0 0,0-1 0,0 1 0,-1 0 0,1-1 0,0 1 0,0-1 0,-1 0 0,1 1 0,-2-1 0,-38 6 0,0-2 0,0-2 0,-62-4 0,60 0 0,21 1 0,35 0 0,40 0 0,1 0 0,-30-1 0,0 1 0,1 1 0,-1 2 0,25 4 0,-48-6 0,0 0 0,-1 0 0,1 0 0,0 0 0,0 1 0,-1-1 0,1 0 0,-1 0 0,1 1 0,0-1 0,-1 1 0,1-1 0,-1 0 0,1 1 0,-1-1 0,1 1 0,-1-1 0,1 1 0,-1-1 0,1 2 0,-1-2 0,0 0 0,0 1 0,0-1 0,0 1 0,0-1 0,0 1 0,0-1 0,0 0 0,0 1 0,-1-1 0,1 1 0,0-1 0,0 0 0,0 1 0,-1-1 0,1 0 0,0 1 0,0-1 0,-1 0 0,1 1 0,0-1 0,-1 0 0,0 1 0,-2 1 0,0 0 0,0 0 0,0-1 0,0 1 0,-1-1 0,-4 2 0,-22 4 0,-1-2 0,-57 3 0,-71-9 0,79 0 0,-115 1 0,481 0 0,-286 0 0,-1 0 0,1 0 0,0 0 0,0 0 0,0 0 0,0 0 0,0 0 0,0 0 0,0 0 0,0 0 0,0 0 0,0 0 0,0 0 0,0 0 0,0 0 0,0 0 0,0 1 0,0-1 0,0 0 0,0 0 0,0 0 0,0 0 0,0 0 0,0 0 0,0 0 0,0 0 0,0 0 0,0 0 0,0 0 0,0 0 0,0 0 0,1 0 0,-1 0 0,0 0 0,0 0 0,0 0 0,0 0 0,0 0 0,0 0 0,0 0 0,0 1 0,0-1 0,0 0 0,-10 4 0,-17 4 0,-110 9 0,96-13 0,77-1 0,47 9 0,-66-4 0,-16-8 0,-1 1 0,0-1 0,1 0 0,-1 0 0,0 1 0,0-1 0,0 0 0,1 1 0,-1-1 0,0 0 0,0 1 0,0-1 0,0 0 0,0 1 0,0-1 0,0 0 0,1 1 0,-1-1 0,0 0 0,0 1 0,0-1 0,0 0 0,0 1 0,-1-1 0,1 0 0,0 1 0,0-1 0,-1 2 0,0-1 0,0 0 0,0 1 0,0-1 0,-1 0 0,1 0 0,0 0 0,-1 0 0,1 0 0,-1 0 0,1-1 0,-1 1 0,1 0 0,-1-1 0,-2 2 0,-25 5 0,1-1 0,-1-2 0,-52 2 0,339-8 0,-270 1 0,0-1 0,-20-6 0,1 1 0,-204-49 0,166 36 0,-88-40 0,153 58 0,-36-18 0,38 19 0,1 1 0,-1-1 0,1 0 0,0 0 0,-1 0 0,1 0 0,0-1 0,0 1 0,-1 0 0,1 0 0,0-1 0,0 1 0,1 0 0,-1-1 0,0 1 0,0-1 0,1 0 0,-1 1 0,0-3 0,1 3 0,1 0 0,-1 0 0,0 0 0,1 0 0,-1 0 0,1 1 0,-1-1 0,1 0 0,-1 0 0,1 0 0,-1 1 0,1-1 0,0 0 0,-1 1 0,1-1 0,0 1 0,0-1 0,0 1 0,0-1 0,-1 1 0,1-1 0,0 1 0,0 0 0,0-1 0,0 1 0,1 0 0,31-7 0,-31 7 0,66-6 0,135 8 0,-189-2 0,-7 0 0,0 0 0,1 0 0,-1 1 0,0 0 0,0 0 0,0 1 0,0-1 0,8 5 0,-15-6 0,0 0 0,0 0 0,0 0 0,0 0 0,1 0 0,-1 0 0,0 0 0,0 0 0,0 0 0,0 1 0,0-1 0,1 0 0,-1 0 0,0 0 0,0 0 0,0 0 0,0 1 0,0-1 0,0 0 0,0 0 0,0 0 0,1 0 0,-1 1 0,0-1 0,0 0 0,0 0 0,0 0 0,0 0 0,0 1 0,0-1 0,0 0 0,0 0 0,0 0 0,0 1 0,0-1 0,0 0 0,0 0 0,-1 0 0,1 0 0,0 1 0,0-1 0,0 0 0,0 0 0,0 0 0,0 0 0,0 1 0,0-1 0,-1 0 0,1 0 0,0 0 0,0 0 0,0 0 0,0 0 0,0 0 0,-1 1 0,1-1 0,0 0 0,0 0 0,0 0 0,-1 0 0,1 0 0,-6 2 0,0 1 0,-1-2 0,1 1 0,-1-1 0,1 0 0,-1 0 0,-11 0 0,4 0 0,-103 6 0,-150-10 0,244 0 0,18 0 0,8 2 0,0 0 0,1 0 0,-1 0 0,0 0 0,1 1 0,-1 0 0,5 0 0,206-7 0,-153 8 0,94 13 0,-123-7 0,-24-3 0,-11-1 0,-17 1 0,-238 2 0,201-7 0,42 2 0,16 1 0,28 3 0,-13-2 0,158 35 0,-139-29 0,-1 2 0,65 30 0,-98-40 0,31 20 0,-31-21 0,-1 0 0,1 1 0,-1-1 0,1 0 0,-1 1 0,1-1 0,-1 0 0,1 1 0,-1-1 0,0 1 0,1-1 0,-1 1 0,0-1 0,0 1 0,1-1 0,-1 1 0,0-1 0,0 1 0,1 0 0,-1-1 0,0 1 0,0-1 0,0 1 0,0-1 0,0 1 0,0 0 0,0-1 0,0 1 0,0-1 0,0 1 0,-1 0 0,1-1 0,0 1 0,0-1 0,0 1 0,-1-1 0,1 1 0,0-1 0,-1 1 0,1-1 0,0 1 0,-1-1 0,1 0 0,-1 1 0,1-1 0,-1 1 0,1-1 0,-1 0 0,1 1 0,-1-1 0,1 0 0,-1 0 0,0 1 0,-7 2 0,1 0 0,-1 0 0,1-1 0,-1 0 0,0-1 0,-11 1 0,-52 1 0,48-3 0,7 1 0,0-2 0,-19-2 0,35 3 0,-1 0 0,1 0 0,-1 0 0,0 0 0,1 0 0,-1 0 0,1 0 0,-1 0 0,1 0 0,-1 0 0,1-1 0,-1 1 0,1 0 0,-1 0 0,1-1 0,-1 1 0,1 0 0,0-1 0,-1 1 0,1-1 0,-1 0 0,8-5 0,23-5 0,-28 11 0,207-53 0,-36 9 0,-146 35 0,-27 9 0,0 0 0,0 0 0,0-1 0,1 1 0,-1 0 0,0 0 0,0 0 0,0 0 0,0 0 0,0 0 0,0 0 0,0-1 0,0 1 0,1 0 0,-1 0 0,0 0 0,0 0 0,0 0 0,0-1 0,0 1 0,0 0 0,0 0 0,0 0 0,0 0 0,0 0 0,0-1 0,0 1 0,0 0 0,0 0 0,0 0 0,0 0 0,0-1 0,0 1 0,0 0 0,0 0 0,0 0 0,0 0 0,0 0 0,-1-1 0,1 1 0,0 0 0,0 0 0,0 0 0,0 0 0,0 0 0,0 0 0,0 0 0,-1-1 0,1 1 0,0 0 0,0 0 0,0 0 0,0 0 0,0 0 0,-1 0 0,1 0 0,0 0 0,0 0 0,0 0 0,0 0 0,0 0 0,-1 0 0,1 0 0,0 0 0,0 0 0,0 0 0,0 0 0,-1 0 0,1 0 0,-17-4 0,1 1 0,-1 0 0,-32 0 0,-3-1 0,-17-4 0,-133-32 0,197 38 0,2 1 0,-1 1 0,1-1 0,0 0 0,-1 0 0,1-1 0,0 1 0,0-1 0,0 1 0,0-1 0,0 0 0,0 0 0,1-1 0,-3-2 0,4 5 0,1-1 0,0 1 0,0 0 0,0-1 0,0 1 0,1-1 0,-1 1 0,0 0 0,0-1 0,0 1 0,0-1 0,0 1 0,0 0 0,1-1 0,-1 1 0,0 0 0,0-1 0,0 1 0,1 0 0,-1-1 0,0 1 0,1 0 0,-1-1 0,0 1 0,1 0 0,-1 0 0,0 0 0,1-1 0,-1 1 0,0 0 0,1 0 0,-1 0 0,1 0 0,-1 0 0,0-1 0,1 1 0,-1 0 0,1 0 0,21-4 0,-21 4 0,74-6 0,111 6 0,-148 1 0,-260 1 0,178 2 0,-51 11 0,16-1 0,-5-6 0,-23 4 0,107-12 0,0 0 0,0 0 0,1 0 0,-1 0 0,0 0 0,0 0 0,0 1 0,0-1 0,0 0 0,0 0 0,0 0 0,0 0 0,0 0 0,1 1 0,-1-1 0,0 0 0,0 0 0,0 0 0,0 0 0,0 1 0,0-1 0,0 0 0,0 0 0,0 0 0,0 0 0,0 1 0,0-1 0,0 0 0,0 0 0,0 0 0,0 0 0,0 1 0,-1-1 0,1 0 0,0 0 0,0 0 0,0 0 0,0 0 0,0 0 0,0 1 0,0-1 0,0 0 0,-1 0 0,1 0 0,0 0 0,0 0 0,0 0 0,0 0 0,0 0 0,-1 1 0,1-1 0,0 0 0,0 0 0,0 0 0,0 0 0,-1 0 0,1 0 0,18 8 0,-18-8 0,131 42 0,-130-42 0,1 1 0,-1-1 0,1 1 0,-1-1 0,0 1 0,1 0 0,-1-1 0,0 1 0,0 0 0,1 0 0,-1 0 0,0 0 0,0 0 0,0 0 0,0 0 0,1 3 0,-2-3 0,0-1 0,0 1 0,0-1 0,0 1 0,0-1 0,0 1 0,-1-1 0,1 1 0,0 0 0,0-1 0,-1 1 0,1-1 0,0 0 0,-1 1 0,1-1 0,-1 1 0,1-1 0,0 1 0,-1-1 0,1 0 0,-1 1 0,1-1 0,-1 0 0,1 0 0,-1 1 0,1-1 0,-1 0 0,0 0 0,-8 3 0,0 0 0,0 0 0,0-1 0,-10 0 0,-141 7 0,176-10 0,16 0 0,-30 1 0,-20 0 0,-45 1 0,-76-3 0,122 0 0,1 0 0,-1-1 0,1 0 0,-1-2 0,1 0 0,-16-7 0,30 11 0,1 1 0,0-1 0,-1 1 0,1-1 0,0 0 0,0 1 0,0-1 0,0 0 0,0 0 0,0 0 0,0 0 0,0 0 0,0 0 0,0 0 0,0 0 0,0 0 0,1 0 0,-1 0 0,0 0 0,1-1 0,-1 1 0,1 0 0,0-1 0,-1 1 0,1-2 0,0 2 0,1-1 0,-1 1 0,1 0 0,-1 0 0,1-1 0,0 1 0,-1 0 0,1 0 0,0 0 0,0 0 0,0 0 0,0 0 0,0 0 0,0 0 0,0 0 0,0 1 0,0-1 0,0 0 0,1 1 0,-1-1 0,0 1 0,1-1 0,-1 1 0,0-1 0,3 1 0,7-3 0,2 1 0,-13 2 0,0-1 0,0 1 0,0 0 0,0 0 0,0 0 0,0 0 0,-1 0 0,1 0 0,0 0 0,0 0 0,0 0 0,0 0 0,0 0 0,0-1 0,0 1 0,0 0 0,0 0 0,0 0 0,0 0 0,0 0 0,0 0 0,0 0 0,0 0 0,1 0 0,-1 0 0,0-1 0,0 1 0,0 0 0,0 0 0,0 0 0,0 0 0,0 0 0,0 0 0,0 0 0,0 0 0,0 0 0,0 0 0,0 0 0,0 0 0,0 0 0,0 0 0,1 0 0,-1 0 0,0 0 0,0 0 0,0-1 0,0 1 0,0 0 0,0 0 0,0 0 0,0 0 0,0 0 0,0 0 0,1 0 0,-1 0 0,0 0 0,0 0 0,0 1 0,0-1 0,0 0 0,0 0 0,0 0 0,0 0 0,0 0 0,0 0 0,1 0 0,-2 0 0,1 0 0,-1 0 0,1 0 0,0 0 0,-1 0 0,1-1 0,0 1 0,-1 0 0,1 0 0,0 0 0,-1 0 0,1-1 0,0 1 0,-1 0 0,1 0 0,0-1 0,0 1 0,-1 0 0,1 0 0,0-1 0,0 1 0,0 0 0,-1-1 0,1 1 0,0 0 0,0-1 0,0 1 0,0 0 0,0-1 0,0 1 0,-1 0 0,1-1 0,0 1 0,0-1 0,0 1 0,0 0 0,0-1 0,0 1 0,1 0 0,-1-1 0,0 1 0,0 0 0,0-1 0,0 1 0,0 0 0,0-1 0,1 0 0,0 0 0,0 0 0,1 0 0,-1 0 0,0 0 0,1 0 0,-1 0 0,1 0 0,-1 0 0,1 0 0,-1 1 0,3-2 0,36-8 0,1 2 0,0 2 0,59-2 0,-56 5 0,-8 0 0,68-2 0,-161 2 0,1-2 0,-69-14 0,22 3 0,66 12 0,-1-2 0,1-1 0,1-2 0,-61-23 0,93 30 0,0 0 0,0 0 0,0 0 0,1 0 0,-1-1 0,1 1 0,-1-1 0,1 0 0,0 0 0,-4-6 0,6 8 0,1 0 0,-1 0 0,1-1 0,-1 1 0,1 0 0,-1 0 0,1-1 0,0 1 0,0 0 0,0 0 0,0-1 0,0 1 0,0 0 0,0-1 0,0 1 0,0 0 0,1-1 0,-1 1 0,0 0 0,1 0 0,-1-1 0,1 1 0,0 0 0,-1 0 0,1 0 0,0 0 0,-1 0 0,1 0 0,0 0 0,0 0 0,0 0 0,0 0 0,0 0 0,0 1 0,0-1 0,2 0 0,5-4 0,-1 0 0,1 1 0,0 0 0,0 0 0,1 1 0,-1 1 0,1-1 0,9-1 0,76-7 0,-75 10 0,56-4 0,-95 5 0,-102-4 0,107 3 0,1-1 0,0 0 0,0-2 0,0 0 0,0 0 0,-17-8 0,31 12 0,-1-1 0,0 1 0,0 0 0,0-1 0,0 1 0,1-1 0,-1 1 0,0-1 0,0 1 0,1-1 0,-1 0 0,1 1 0,-1-1 0,0 0 0,1 0 0,-1 1 0,1-1 0,-1-1 0,1 1 0,0 1 0,0-1 0,0 1 0,0-1 0,1 1 0,-1 0 0,0-1 0,0 1 0,0-1 0,1 1 0,-1 0 0,0-1 0,0 1 0,1-1 0,-1 1 0,0 0 0,1 0 0,-1-1 0,1 1 0,-1 0 0,0 0 0,1-1 0,-1 1 0,1 0 0,0 0 0,4-2 0,1 0 0,0 0 0,0 1 0,9-2 0,49-2 0,1 2 0,0 3 0,-1 2 0,1 4 0,103 22 0,-148-24 0,-9-2 0,0 0 0,0 1 0,0 0 0,-1 0 0,0 1 0,1 1 0,-1 0 0,10 7 0,-19-12 0,0 1 0,0-1 0,-1 1 0,1-1 0,0 1 0,-1-1 0,1 1 0,0 0 0,-1-1 0,1 1 0,-1 0 0,1 0 0,-1-1 0,0 1 0,1 0 0,-1 0 0,0 0 0,1 0 0,-1-1 0,0 1 0,0 0 0,0 0 0,0 0 0,0 0 0,0 0 0,0 1 0,0-1 0,-1 1 0,0-1 0,0 0 0,1 0 0,-1 0 0,0 1 0,0-1 0,0 0 0,0 0 0,-1 0 0,1 0 0,0-1 0,0 1 0,-2 1 0,-6 2 0,0 0 0,0 0 0,-18 4 0,-15 0 0,-72 4 0,53-6 0,45-2 0,16-4 0,0 1 0,1-1 0,-1 1 0,1-1 0,-1 1 0,1-1 0,0 1 0,-1-1 0,1 1 0,-1-1 0,1 0 0,0 1 0,-1-1 0,1 0 0,0 1 0,-1-1 0,1 0 0,0 0 0,0 0 0,-1 0 0,1 0 0,1 0 0,47 13 0,83 9 0,-30-7 0,580 152-1365,-550-128 1364</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12-08T21:01:58"/>
    </inkml:context>
    <inkml:brush xml:id="br0">
      <inkml:brushProperty name="width" value="0.1" units="cm"/>
      <inkml:brushProperty name="height" value="0.1" units="cm"/>
      <inkml:brushProperty name="color" value="#ffffff"/>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12-08T21:01:58"/>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12-08T21:01:58"/>
    </inkml:context>
    <inkml:brush xml:id="br0">
      <inkml:brushProperty name="width" value="0.1" units="cm"/>
      <inkml:brushProperty name="height" value="0.1" units="cm"/>
      <inkml:brushProperty name="color" value="#ffffff"/>
    </inkml:brush>
  </inkml:definitions>
  <inkml:trace contextRef="#ctx0" brushRef="#br0">1 0 24575,'0'0'-8191</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12-08T21:01:58"/>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12-08T21:01:58"/>
    </inkml:context>
    <inkml:brush xml:id="br0">
      <inkml:brushProperty name="width" value="0.1" units="cm"/>
      <inkml:brushProperty name="height" value="0.1" units="cm"/>
      <inkml:brushProperty name="color" value="#ffffff"/>
    </inkml:brush>
  </inkml:definitions>
  <inkml:trace contextRef="#ctx0" brushRef="#br0">0 1 24575,'0'0'-8191</inkml:trace>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12-08T21:01:58"/>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12-08T21:01:58"/>
    </inkml:context>
    <inkml:brush xml:id="br0">
      <inkml:brushProperty name="width" value="0.1" units="cm"/>
      <inkml:brushProperty name="height" value="0.1" units="cm"/>
      <inkml:brushProperty name="color" value="#ffffff"/>
    </inkml:brush>
  </inkml:definitions>
  <inkml:trace contextRef="#ctx0" brushRef="#br0">1 1 24575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B2E5B-1A0B-4F0A-9547-4FB8D13F2C5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E3CF89-91F4-45FB-A589-58532703FCA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25CCEA-3F45-46FD-873C-10FB1242F40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25CCEA-3F45-46FD-873C-10FB1242F40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3" name="矩形 2"/>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5" name="矩形 4"/>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标题 1"/>
          <p:cNvSpPr>
            <a:spLocks noGrp="1"/>
          </p:cNvSpPr>
          <p:nvPr>
            <p:ph type="title" hasCustomPrompt="1"/>
          </p:nvPr>
        </p:nvSpPr>
        <p:spPr>
          <a:xfrm>
            <a:off x="1424483" y="857970"/>
            <a:ext cx="3629564" cy="456129"/>
          </a:xfrm>
          <a:prstGeom prst="rect">
            <a:avLst/>
          </a:prstGeom>
        </p:spPr>
        <p:txBody>
          <a:bodyPr>
            <a:noAutofit/>
          </a:bodyPr>
          <a:lstStyle>
            <a:lvl1pPr>
              <a:defRPr sz="2400" b="1">
                <a:solidFill>
                  <a:srgbClr val="244C89"/>
                </a:solidFill>
                <a:ea typeface="思源黑体" panose="020B0500000000000000" pitchFamily="34" charset="-122"/>
              </a:defRPr>
            </a:lvl1pPr>
          </a:lstStyle>
          <a:p>
            <a:r>
              <a:rPr lang="zh-CN" altLang="en-US" dirty="0"/>
              <a:t>单击编辑标题</a:t>
            </a:r>
            <a:endParaRPr lang="zh-CN" altLang="en-US" dirty="0"/>
          </a:p>
        </p:txBody>
      </p:sp>
      <p:sp>
        <p:nvSpPr>
          <p:cNvPr id="9" name="Freeform 5"/>
          <p:cNvSpPr>
            <a:spLocks noEditPoints="1"/>
          </p:cNvSpPr>
          <p:nvPr userDrawn="1"/>
        </p:nvSpPr>
        <p:spPr bwMode="auto">
          <a:xfrm>
            <a:off x="861588" y="857970"/>
            <a:ext cx="441095" cy="525190"/>
          </a:xfrm>
          <a:custGeom>
            <a:avLst/>
            <a:gdLst>
              <a:gd name="T0" fmla="*/ 269 w 537"/>
              <a:gd name="T1" fmla="*/ 0 h 623"/>
              <a:gd name="T2" fmla="*/ 403 w 537"/>
              <a:gd name="T3" fmla="*/ 78 h 623"/>
              <a:gd name="T4" fmla="*/ 537 w 537"/>
              <a:gd name="T5" fmla="*/ 156 h 623"/>
              <a:gd name="T6" fmla="*/ 537 w 537"/>
              <a:gd name="T7" fmla="*/ 311 h 623"/>
              <a:gd name="T8" fmla="*/ 537 w 537"/>
              <a:gd name="T9" fmla="*/ 467 h 623"/>
              <a:gd name="T10" fmla="*/ 403 w 537"/>
              <a:gd name="T11" fmla="*/ 545 h 623"/>
              <a:gd name="T12" fmla="*/ 269 w 537"/>
              <a:gd name="T13" fmla="*/ 623 h 623"/>
              <a:gd name="T14" fmla="*/ 134 w 537"/>
              <a:gd name="T15" fmla="*/ 545 h 623"/>
              <a:gd name="T16" fmla="*/ 0 w 537"/>
              <a:gd name="T17" fmla="*/ 467 h 623"/>
              <a:gd name="T18" fmla="*/ 0 w 537"/>
              <a:gd name="T19" fmla="*/ 311 h 623"/>
              <a:gd name="T20" fmla="*/ 0 w 537"/>
              <a:gd name="T21" fmla="*/ 156 h 623"/>
              <a:gd name="T22" fmla="*/ 134 w 537"/>
              <a:gd name="T23" fmla="*/ 78 h 623"/>
              <a:gd name="T24" fmla="*/ 269 w 537"/>
              <a:gd name="T25" fmla="*/ 0 h 623"/>
              <a:gd name="T26" fmla="*/ 269 w 537"/>
              <a:gd name="T27" fmla="*/ 53 h 623"/>
              <a:gd name="T28" fmla="*/ 380 w 537"/>
              <a:gd name="T29" fmla="*/ 117 h 623"/>
              <a:gd name="T30" fmla="*/ 492 w 537"/>
              <a:gd name="T31" fmla="*/ 182 h 623"/>
              <a:gd name="T32" fmla="*/ 492 w 537"/>
              <a:gd name="T33" fmla="*/ 311 h 623"/>
              <a:gd name="T34" fmla="*/ 492 w 537"/>
              <a:gd name="T35" fmla="*/ 441 h 623"/>
              <a:gd name="T36" fmla="*/ 380 w 537"/>
              <a:gd name="T37" fmla="*/ 505 h 623"/>
              <a:gd name="T38" fmla="*/ 269 w 537"/>
              <a:gd name="T39" fmla="*/ 570 h 623"/>
              <a:gd name="T40" fmla="*/ 157 w 537"/>
              <a:gd name="T41" fmla="*/ 505 h 623"/>
              <a:gd name="T42" fmla="*/ 46 w 537"/>
              <a:gd name="T43" fmla="*/ 441 h 623"/>
              <a:gd name="T44" fmla="*/ 46 w 537"/>
              <a:gd name="T45" fmla="*/ 311 h 623"/>
              <a:gd name="T46" fmla="*/ 46 w 537"/>
              <a:gd name="T47" fmla="*/ 182 h 623"/>
              <a:gd name="T48" fmla="*/ 157 w 537"/>
              <a:gd name="T49" fmla="*/ 117 h 623"/>
              <a:gd name="T50" fmla="*/ 269 w 537"/>
              <a:gd name="T51" fmla="*/ 53 h 623"/>
              <a:gd name="T52" fmla="*/ 215 w 537"/>
              <a:gd name="T53" fmla="*/ 455 h 623"/>
              <a:gd name="T54" fmla="*/ 367 w 537"/>
              <a:gd name="T55" fmla="*/ 455 h 623"/>
              <a:gd name="T56" fmla="*/ 375 w 537"/>
              <a:gd name="T57" fmla="*/ 463 h 623"/>
              <a:gd name="T58" fmla="*/ 367 w 537"/>
              <a:gd name="T59" fmla="*/ 471 h 623"/>
              <a:gd name="T60" fmla="*/ 215 w 537"/>
              <a:gd name="T61" fmla="*/ 471 h 623"/>
              <a:gd name="T62" fmla="*/ 207 w 537"/>
              <a:gd name="T63" fmla="*/ 463 h 623"/>
              <a:gd name="T64" fmla="*/ 215 w 537"/>
              <a:gd name="T65" fmla="*/ 455 h 623"/>
              <a:gd name="T66" fmla="*/ 218 w 537"/>
              <a:gd name="T67" fmla="*/ 380 h 623"/>
              <a:gd name="T68" fmla="*/ 302 w 537"/>
              <a:gd name="T69" fmla="*/ 242 h 623"/>
              <a:gd name="T70" fmla="*/ 331 w 537"/>
              <a:gd name="T71" fmla="*/ 260 h 623"/>
              <a:gd name="T72" fmla="*/ 248 w 537"/>
              <a:gd name="T73" fmla="*/ 398 h 623"/>
              <a:gd name="T74" fmla="*/ 218 w 537"/>
              <a:gd name="T75" fmla="*/ 380 h 623"/>
              <a:gd name="T76" fmla="*/ 159 w 537"/>
              <a:gd name="T77" fmla="*/ 344 h 623"/>
              <a:gd name="T78" fmla="*/ 243 w 537"/>
              <a:gd name="T79" fmla="*/ 207 h 623"/>
              <a:gd name="T80" fmla="*/ 272 w 537"/>
              <a:gd name="T81" fmla="*/ 224 h 623"/>
              <a:gd name="T82" fmla="*/ 189 w 537"/>
              <a:gd name="T83" fmla="*/ 362 h 623"/>
              <a:gd name="T84" fmla="*/ 159 w 537"/>
              <a:gd name="T85" fmla="*/ 344 h 623"/>
              <a:gd name="T86" fmla="*/ 146 w 537"/>
              <a:gd name="T87" fmla="*/ 456 h 623"/>
              <a:gd name="T88" fmla="*/ 154 w 537"/>
              <a:gd name="T89" fmla="*/ 387 h 623"/>
              <a:gd name="T90" fmla="*/ 211 w 537"/>
              <a:gd name="T91" fmla="*/ 422 h 623"/>
              <a:gd name="T92" fmla="*/ 155 w 537"/>
              <a:gd name="T93" fmla="*/ 461 h 623"/>
              <a:gd name="T94" fmla="*/ 146 w 537"/>
              <a:gd name="T95" fmla="*/ 456 h 623"/>
              <a:gd name="T96" fmla="*/ 266 w 537"/>
              <a:gd name="T97" fmla="*/ 168 h 623"/>
              <a:gd name="T98" fmla="*/ 253 w 537"/>
              <a:gd name="T99" fmla="*/ 188 h 623"/>
              <a:gd name="T100" fmla="*/ 342 w 537"/>
              <a:gd name="T101" fmla="*/ 242 h 623"/>
              <a:gd name="T102" fmla="*/ 354 w 537"/>
              <a:gd name="T103" fmla="*/ 222 h 623"/>
              <a:gd name="T104" fmla="*/ 266 w 537"/>
              <a:gd name="T105" fmla="*/ 168 h 623"/>
              <a:gd name="T106" fmla="*/ 285 w 537"/>
              <a:gd name="T107" fmla="*/ 138 h 623"/>
              <a:gd name="T108" fmla="*/ 311 w 537"/>
              <a:gd name="T109" fmla="*/ 131 h 623"/>
              <a:gd name="T110" fmla="*/ 366 w 537"/>
              <a:gd name="T111" fmla="*/ 165 h 623"/>
              <a:gd name="T112" fmla="*/ 373 w 537"/>
              <a:gd name="T113" fmla="*/ 191 h 623"/>
              <a:gd name="T114" fmla="*/ 365 w 537"/>
              <a:gd name="T115" fmla="*/ 204 h 623"/>
              <a:gd name="T116" fmla="*/ 277 w 537"/>
              <a:gd name="T117" fmla="*/ 150 h 623"/>
              <a:gd name="T118" fmla="*/ 285 w 537"/>
              <a:gd name="T119" fmla="*/ 138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7" h="623">
                <a:moveTo>
                  <a:pt x="269" y="0"/>
                </a:moveTo>
                <a:lnTo>
                  <a:pt x="403" y="78"/>
                </a:lnTo>
                <a:lnTo>
                  <a:pt x="537" y="156"/>
                </a:lnTo>
                <a:lnTo>
                  <a:pt x="537" y="311"/>
                </a:lnTo>
                <a:lnTo>
                  <a:pt x="537" y="467"/>
                </a:lnTo>
                <a:lnTo>
                  <a:pt x="403" y="545"/>
                </a:lnTo>
                <a:lnTo>
                  <a:pt x="269" y="623"/>
                </a:lnTo>
                <a:lnTo>
                  <a:pt x="134" y="545"/>
                </a:lnTo>
                <a:lnTo>
                  <a:pt x="0" y="467"/>
                </a:lnTo>
                <a:lnTo>
                  <a:pt x="0" y="311"/>
                </a:lnTo>
                <a:lnTo>
                  <a:pt x="0" y="156"/>
                </a:lnTo>
                <a:lnTo>
                  <a:pt x="134" y="78"/>
                </a:lnTo>
                <a:lnTo>
                  <a:pt x="269" y="0"/>
                </a:lnTo>
                <a:close/>
                <a:moveTo>
                  <a:pt x="269" y="53"/>
                </a:moveTo>
                <a:lnTo>
                  <a:pt x="380" y="117"/>
                </a:lnTo>
                <a:lnTo>
                  <a:pt x="492" y="182"/>
                </a:lnTo>
                <a:lnTo>
                  <a:pt x="492" y="311"/>
                </a:lnTo>
                <a:lnTo>
                  <a:pt x="492" y="441"/>
                </a:lnTo>
                <a:lnTo>
                  <a:pt x="380" y="505"/>
                </a:lnTo>
                <a:lnTo>
                  <a:pt x="269" y="570"/>
                </a:lnTo>
                <a:lnTo>
                  <a:pt x="157" y="505"/>
                </a:lnTo>
                <a:lnTo>
                  <a:pt x="46" y="441"/>
                </a:lnTo>
                <a:lnTo>
                  <a:pt x="46" y="311"/>
                </a:lnTo>
                <a:lnTo>
                  <a:pt x="46" y="182"/>
                </a:lnTo>
                <a:lnTo>
                  <a:pt x="157" y="117"/>
                </a:lnTo>
                <a:lnTo>
                  <a:pt x="269" y="53"/>
                </a:lnTo>
                <a:close/>
                <a:moveTo>
                  <a:pt x="215" y="455"/>
                </a:moveTo>
                <a:lnTo>
                  <a:pt x="367" y="455"/>
                </a:lnTo>
                <a:cubicBezTo>
                  <a:pt x="371" y="455"/>
                  <a:pt x="375" y="458"/>
                  <a:pt x="375" y="463"/>
                </a:cubicBezTo>
                <a:cubicBezTo>
                  <a:pt x="375" y="467"/>
                  <a:pt x="371" y="471"/>
                  <a:pt x="367" y="471"/>
                </a:cubicBezTo>
                <a:lnTo>
                  <a:pt x="215" y="471"/>
                </a:lnTo>
                <a:cubicBezTo>
                  <a:pt x="211" y="471"/>
                  <a:pt x="207" y="467"/>
                  <a:pt x="207" y="463"/>
                </a:cubicBezTo>
                <a:cubicBezTo>
                  <a:pt x="207" y="458"/>
                  <a:pt x="211" y="455"/>
                  <a:pt x="215" y="455"/>
                </a:cubicBezTo>
                <a:close/>
                <a:moveTo>
                  <a:pt x="218" y="380"/>
                </a:moveTo>
                <a:lnTo>
                  <a:pt x="302" y="242"/>
                </a:lnTo>
                <a:lnTo>
                  <a:pt x="331" y="260"/>
                </a:lnTo>
                <a:lnTo>
                  <a:pt x="248" y="398"/>
                </a:lnTo>
                <a:lnTo>
                  <a:pt x="218" y="380"/>
                </a:lnTo>
                <a:close/>
                <a:moveTo>
                  <a:pt x="159" y="344"/>
                </a:moveTo>
                <a:lnTo>
                  <a:pt x="243" y="207"/>
                </a:lnTo>
                <a:lnTo>
                  <a:pt x="272" y="224"/>
                </a:lnTo>
                <a:lnTo>
                  <a:pt x="189" y="362"/>
                </a:lnTo>
                <a:lnTo>
                  <a:pt x="159" y="344"/>
                </a:lnTo>
                <a:close/>
                <a:moveTo>
                  <a:pt x="146" y="456"/>
                </a:moveTo>
                <a:lnTo>
                  <a:pt x="154" y="387"/>
                </a:lnTo>
                <a:lnTo>
                  <a:pt x="211" y="422"/>
                </a:lnTo>
                <a:lnTo>
                  <a:pt x="155" y="461"/>
                </a:lnTo>
                <a:cubicBezTo>
                  <a:pt x="149" y="465"/>
                  <a:pt x="145" y="463"/>
                  <a:pt x="146" y="456"/>
                </a:cubicBezTo>
                <a:close/>
                <a:moveTo>
                  <a:pt x="266" y="168"/>
                </a:moveTo>
                <a:lnTo>
                  <a:pt x="253" y="188"/>
                </a:lnTo>
                <a:lnTo>
                  <a:pt x="342" y="242"/>
                </a:lnTo>
                <a:lnTo>
                  <a:pt x="354" y="222"/>
                </a:lnTo>
                <a:lnTo>
                  <a:pt x="266" y="168"/>
                </a:lnTo>
                <a:close/>
                <a:moveTo>
                  <a:pt x="285" y="138"/>
                </a:moveTo>
                <a:cubicBezTo>
                  <a:pt x="290" y="129"/>
                  <a:pt x="302" y="126"/>
                  <a:pt x="311" y="131"/>
                </a:cubicBezTo>
                <a:lnTo>
                  <a:pt x="366" y="165"/>
                </a:lnTo>
                <a:cubicBezTo>
                  <a:pt x="375" y="170"/>
                  <a:pt x="378" y="182"/>
                  <a:pt x="373" y="191"/>
                </a:cubicBezTo>
                <a:lnTo>
                  <a:pt x="365" y="204"/>
                </a:lnTo>
                <a:lnTo>
                  <a:pt x="277" y="150"/>
                </a:lnTo>
                <a:lnTo>
                  <a:pt x="285" y="138"/>
                </a:lnTo>
                <a:close/>
              </a:path>
            </a:pathLst>
          </a:custGeom>
          <a:solidFill>
            <a:srgbClr val="244C89"/>
          </a:solidFill>
          <a:ln>
            <a:noFill/>
          </a:ln>
        </p:spPr>
        <p:txBody>
          <a:bodyPr vert="horz" wrap="square" lIns="91392" tIns="45696" rIns="91392" bIns="45696" numCol="1" anchor="t" anchorCtr="0" compatLnSpc="1"/>
          <a:lstStyle/>
          <a:p>
            <a:endParaRPr lang="zh-CN" altLang="en-US" sz="1800">
              <a:solidFill>
                <a:schemeClr val="bg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6" name="矩形 5"/>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3" name="矩形 2"/>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4" name="TextBox 3"/>
          <p:cNvSpPr txBox="1"/>
          <p:nvPr userDrawn="1"/>
        </p:nvSpPr>
        <p:spPr>
          <a:xfrm>
            <a:off x="1295636" y="6727281"/>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下载</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http://www.1ppt.com/xiazai/</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93B04-D296-4473-A0EB-3F7AEF32D11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5B3E5E-D5F9-428A-8FC9-0545077AF2A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customXml" Target="../ink/ink2.xml"/><Relationship Id="rId3" Type="http://schemas.openxmlformats.org/officeDocument/2006/relationships/image" Target="../media/image10.png"/><Relationship Id="rId2" Type="http://schemas.openxmlformats.org/officeDocument/2006/relationships/customXml" Target="../ink/ink1.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9" Type="http://schemas.openxmlformats.org/officeDocument/2006/relationships/customXml" Target="../ink/ink9.xml"/><Relationship Id="rId8" Type="http://schemas.openxmlformats.org/officeDocument/2006/relationships/customXml" Target="../ink/ink8.xml"/><Relationship Id="rId7" Type="http://schemas.openxmlformats.org/officeDocument/2006/relationships/customXml" Target="../ink/ink7.xml"/><Relationship Id="rId6" Type="http://schemas.openxmlformats.org/officeDocument/2006/relationships/customXml" Target="../ink/ink6.xml"/><Relationship Id="rId5" Type="http://schemas.openxmlformats.org/officeDocument/2006/relationships/customXml" Target="../ink/ink5.xml"/><Relationship Id="rId4" Type="http://schemas.openxmlformats.org/officeDocument/2006/relationships/customXml" Target="../ink/ink4.xml"/><Relationship Id="rId3" Type="http://schemas.openxmlformats.org/officeDocument/2006/relationships/image" Target="../media/image13.png"/><Relationship Id="rId2" Type="http://schemas.openxmlformats.org/officeDocument/2006/relationships/customXml" Target="../ink/ink3.xml"/><Relationship Id="rId18" Type="http://schemas.openxmlformats.org/officeDocument/2006/relationships/slideLayout" Target="../slideLayouts/slideLayout2.xml"/><Relationship Id="rId17" Type="http://schemas.openxmlformats.org/officeDocument/2006/relationships/image" Target="../media/image19.png"/><Relationship Id="rId16" Type="http://schemas.openxmlformats.org/officeDocument/2006/relationships/image" Target="../media/image18.png"/><Relationship Id="rId15" Type="http://schemas.openxmlformats.org/officeDocument/2006/relationships/image" Target="../media/image17.png"/><Relationship Id="rId14" Type="http://schemas.openxmlformats.org/officeDocument/2006/relationships/image" Target="../media/image16.png"/><Relationship Id="rId13" Type="http://schemas.openxmlformats.org/officeDocument/2006/relationships/customXml" Target="../ink/ink11.xml"/><Relationship Id="rId12" Type="http://schemas.openxmlformats.org/officeDocument/2006/relationships/image" Target="../media/image15.png"/><Relationship Id="rId11" Type="http://schemas.openxmlformats.org/officeDocument/2006/relationships/customXml" Target="../ink/ink10.xml"/><Relationship Id="rId10" Type="http://schemas.openxmlformats.org/officeDocument/2006/relationships/image" Target="../media/image14.pn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tags" Target="../tags/tag2.xml"/><Relationship Id="rId2" Type="http://schemas.openxmlformats.org/officeDocument/2006/relationships/image" Target="../media/image25.png"/><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33.emf"/><Relationship Id="rId2" Type="http://schemas.openxmlformats.org/officeDocument/2006/relationships/oleObject" Target="../embeddings/oleObject1.bin"/><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36.xml.rels><?xml version="1.0" encoding="UTF-8" standalone="yes"?>
<Relationships xmlns="http://schemas.openxmlformats.org/package/2006/relationships"><Relationship Id="rId9" Type="http://schemas.openxmlformats.org/officeDocument/2006/relationships/image" Target="../media/image40.emf"/><Relationship Id="rId8" Type="http://schemas.openxmlformats.org/officeDocument/2006/relationships/oleObject" Target="../embeddings/oleObject6.bin"/><Relationship Id="rId7" Type="http://schemas.openxmlformats.org/officeDocument/2006/relationships/oleObject" Target="../embeddings/oleObject5.bin"/><Relationship Id="rId6" Type="http://schemas.openxmlformats.org/officeDocument/2006/relationships/image" Target="../media/image39.emf"/><Relationship Id="rId5" Type="http://schemas.openxmlformats.org/officeDocument/2006/relationships/oleObject" Target="../embeddings/oleObject4.bin"/><Relationship Id="rId4" Type="http://schemas.openxmlformats.org/officeDocument/2006/relationships/image" Target="../media/image38.emf"/><Relationship Id="rId3" Type="http://schemas.openxmlformats.org/officeDocument/2006/relationships/oleObject" Target="../embeddings/oleObject3.bin"/><Relationship Id="rId2" Type="http://schemas.openxmlformats.org/officeDocument/2006/relationships/image" Target="../media/image37.emf"/><Relationship Id="rId16" Type="http://schemas.openxmlformats.org/officeDocument/2006/relationships/vmlDrawing" Target="../drawings/vmlDrawing2.vml"/><Relationship Id="rId15" Type="http://schemas.openxmlformats.org/officeDocument/2006/relationships/slideLayout" Target="../slideLayouts/slideLayout1.xml"/><Relationship Id="rId14" Type="http://schemas.openxmlformats.org/officeDocument/2006/relationships/image" Target="../media/image44.png"/><Relationship Id="rId13" Type="http://schemas.openxmlformats.org/officeDocument/2006/relationships/image" Target="../media/image43.png"/><Relationship Id="rId12" Type="http://schemas.openxmlformats.org/officeDocument/2006/relationships/image" Target="../media/image42.png"/><Relationship Id="rId11" Type="http://schemas.openxmlformats.org/officeDocument/2006/relationships/image" Target="../media/image41.png"/><Relationship Id="rId10" Type="http://schemas.openxmlformats.org/officeDocument/2006/relationships/oleObject" Target="../embeddings/oleObject7.bin"/><Relationship Id="rId1" Type="http://schemas.openxmlformats.org/officeDocument/2006/relationships/oleObject" Target="../embeddings/oleObject2.bin"/></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875" y="5819"/>
            <a:ext cx="12192000" cy="6852181"/>
          </a:xfrm>
          <a:prstGeom prst="rect">
            <a:avLst/>
          </a:prstGeom>
        </p:spPr>
      </p:pic>
      <p:sp>
        <p:nvSpPr>
          <p:cNvPr id="3" name="矩形 2"/>
          <p:cNvSpPr/>
          <p:nvPr/>
        </p:nvSpPr>
        <p:spPr>
          <a:xfrm>
            <a:off x="2145256" y="1511586"/>
            <a:ext cx="7871010" cy="393208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 name="矩形 3"/>
          <p:cNvSpPr/>
          <p:nvPr/>
        </p:nvSpPr>
        <p:spPr>
          <a:xfrm>
            <a:off x="2429435" y="1711367"/>
            <a:ext cx="7333130" cy="3441085"/>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nvGrpSpPr>
          <p:cNvPr id="7" name="组合 6"/>
          <p:cNvGrpSpPr/>
          <p:nvPr/>
        </p:nvGrpSpPr>
        <p:grpSpPr>
          <a:xfrm>
            <a:off x="5387350" y="978500"/>
            <a:ext cx="1390484" cy="1390482"/>
            <a:chOff x="5387350" y="978500"/>
            <a:chExt cx="1390484" cy="1390482"/>
          </a:xfrm>
        </p:grpSpPr>
        <p:sp>
          <p:nvSpPr>
            <p:cNvPr id="8" name="椭圆 7"/>
            <p:cNvSpPr/>
            <p:nvPr/>
          </p:nvSpPr>
          <p:spPr>
            <a:xfrm>
              <a:off x="5387350" y="978500"/>
              <a:ext cx="1390484" cy="1390482"/>
            </a:xfrm>
            <a:prstGeom prst="ellipse">
              <a:avLst/>
            </a:prstGeom>
            <a:solidFill>
              <a:srgbClr val="244C89"/>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nvGrpSpPr>
            <p:cNvPr id="9" name="组合 8"/>
            <p:cNvGrpSpPr/>
            <p:nvPr/>
          </p:nvGrpSpPr>
          <p:grpSpPr>
            <a:xfrm>
              <a:off x="5482497" y="1078924"/>
              <a:ext cx="1195789" cy="1195788"/>
              <a:chOff x="5159802" y="530825"/>
              <a:chExt cx="1813907" cy="1813907"/>
            </a:xfrm>
          </p:grpSpPr>
          <p:sp>
            <p:nvSpPr>
              <p:cNvPr id="13" name="椭圆 12"/>
              <p:cNvSpPr/>
              <p:nvPr/>
            </p:nvSpPr>
            <p:spPr>
              <a:xfrm>
                <a:off x="5159802" y="530825"/>
                <a:ext cx="1813907" cy="1813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cs typeface="+mn-ea"/>
                  <a:sym typeface="+mn-lt"/>
                </a:endParaRPr>
              </a:p>
            </p:txBody>
          </p:sp>
          <p:sp>
            <p:nvSpPr>
              <p:cNvPr id="12" name="文本框 11"/>
              <p:cNvSpPr txBox="1"/>
              <p:nvPr/>
            </p:nvSpPr>
            <p:spPr>
              <a:xfrm>
                <a:off x="5560749" y="1186255"/>
                <a:ext cx="1036353" cy="601582"/>
              </a:xfrm>
              <a:prstGeom prst="rect">
                <a:avLst/>
              </a:prstGeom>
              <a:noFill/>
            </p:spPr>
            <p:txBody>
              <a:bodyPr wrap="none" rtlCol="0">
                <a:spAutoFit/>
              </a:bodyPr>
              <a:lstStyle/>
              <a:p>
                <a:pPr algn="ctr">
                  <a:lnSpc>
                    <a:spcPct val="120000"/>
                  </a:lnSpc>
                </a:pPr>
                <a:r>
                  <a:rPr lang="en-US" altLang="zh-CN" b="1" dirty="0">
                    <a:solidFill>
                      <a:schemeClr val="bg1"/>
                    </a:solidFill>
                    <a:cs typeface="+mn-ea"/>
                    <a:sym typeface="+mn-lt"/>
                  </a:rPr>
                  <a:t>LOO</a:t>
                </a:r>
                <a:endParaRPr lang="zh-CN" altLang="en-US" b="1" dirty="0">
                  <a:solidFill>
                    <a:schemeClr val="bg1"/>
                  </a:solidFill>
                  <a:cs typeface="+mn-ea"/>
                  <a:sym typeface="+mn-lt"/>
                </a:endParaRPr>
              </a:p>
            </p:txBody>
          </p:sp>
        </p:grpSp>
      </p:grpSp>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49390" y="1015752"/>
            <a:ext cx="1276136" cy="1333282"/>
          </a:xfrm>
          <a:prstGeom prst="rect">
            <a:avLst/>
          </a:prstGeom>
        </p:spPr>
      </p:pic>
      <p:sp>
        <p:nvSpPr>
          <p:cNvPr id="5" name="文本框 4"/>
          <p:cNvSpPr txBox="1"/>
          <p:nvPr/>
        </p:nvSpPr>
        <p:spPr>
          <a:xfrm>
            <a:off x="2477770" y="3140075"/>
            <a:ext cx="7152640" cy="953135"/>
          </a:xfrm>
          <a:prstGeom prst="rect">
            <a:avLst/>
          </a:prstGeom>
          <a:noFill/>
        </p:spPr>
        <p:txBody>
          <a:bodyPr wrap="square" rtlCol="0">
            <a:spAutoFit/>
          </a:bodyPr>
          <a:lstStyle/>
          <a:p>
            <a:pPr fontAlgn="auto" latinLnBrk="1"/>
            <a:r>
              <a:rPr lang="en-US" altLang="zh-CN">
                <a:solidFill>
                  <a:schemeClr val="bg1"/>
                </a:solidFill>
              </a:rPr>
              <a:t>                                               </a:t>
            </a:r>
            <a:r>
              <a:rPr lang="zh-CN" altLang="en-US" sz="3200">
                <a:solidFill>
                  <a:schemeClr val="bg1"/>
                </a:solidFill>
              </a:rPr>
              <a:t>开题</a:t>
            </a:r>
            <a:endParaRPr lang="zh-CN" altLang="en-US" sz="3200">
              <a:solidFill>
                <a:schemeClr val="bg1"/>
              </a:solidFill>
            </a:endParaRPr>
          </a:p>
          <a:p>
            <a:pPr fontAlgn="auto" latinLnBrk="1"/>
            <a:r>
              <a:rPr lang="en-US" altLang="zh-CN" sz="2400">
                <a:solidFill>
                  <a:schemeClr val="bg1"/>
                </a:solidFill>
              </a:rPr>
              <a:t>                   </a:t>
            </a:r>
            <a:r>
              <a:rPr lang="zh-CN" altLang="en-US" sz="2400">
                <a:solidFill>
                  <a:schemeClr val="bg1"/>
                </a:solidFill>
              </a:rPr>
              <a:t>（在线教学情感评价系统）</a:t>
            </a:r>
            <a:endParaRPr lang="zh-CN" altLang="en-US" sz="240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研究意义</a:t>
            </a:r>
            <a:endParaRPr lang="zh-CN" altLang="en-US"/>
          </a:p>
        </p:txBody>
      </p:sp>
      <p:sp>
        <p:nvSpPr>
          <p:cNvPr id="4" name="文本框 3"/>
          <p:cNvSpPr txBox="1"/>
          <p:nvPr/>
        </p:nvSpPr>
        <p:spPr>
          <a:xfrm>
            <a:off x="956945" y="2072640"/>
            <a:ext cx="9958705" cy="2030095"/>
          </a:xfrm>
          <a:prstGeom prst="rect">
            <a:avLst/>
          </a:prstGeom>
          <a:noFill/>
        </p:spPr>
        <p:txBody>
          <a:bodyPr wrap="square" rtlCol="0" anchor="t">
            <a:spAutoFit/>
          </a:bodyPr>
          <a:lstStyle/>
          <a:p>
            <a:r>
              <a:rPr lang="en-US" altLang="zh-CN"/>
              <a:t>      </a:t>
            </a:r>
            <a:r>
              <a:rPr lang="en-US" altLang="zh-CN">
                <a:sym typeface="+mn-ea"/>
              </a:rPr>
              <a:t> </a:t>
            </a:r>
            <a:r>
              <a:rPr>
                <a:sym typeface="+mn-ea"/>
              </a:rPr>
              <a:t>随着人工智能与人机交互技术的发展，人脸检测、对齐、识别技术的不断跟进，自动人脸表情分析作为临床心理学、精神病学、认知科学等学术领域中的重要研究工具，在特定测试数据库上取得了良好的效果，有着巨大的商业应用前景，例如人机交互，虚拟现实，现实增强，智能驾驶，远程医疗（如疼痛估测，自闭症关照，抑郁症识别)，课堂状态监测,测谎和娱乐互动。</a:t>
            </a:r>
            <a:endParaRPr>
              <a:sym typeface="+mn-ea"/>
            </a:endParaRPr>
          </a:p>
          <a:p>
            <a:r>
              <a:rPr lang="en-US" altLang="zh-CN"/>
              <a:t>       </a:t>
            </a:r>
            <a:r>
              <a:rPr lang="zh-CN" altLang="en-US"/>
              <a:t>人脸表情识别应用于课堂的最终目的是及时反馈课堂学生学习及教师授课状态，便于教师及时发现课堂教学中的问题，及时调整教学策略，达到提升教学效果的目的。因此，研究基于深度学习的人脸表情识别在领域的应用有十分重要的价值。</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24" name="文本框 23"/>
          <p:cNvSpPr txBox="1"/>
          <p:nvPr/>
        </p:nvSpPr>
        <p:spPr>
          <a:xfrm>
            <a:off x="2857350" y="2443843"/>
            <a:ext cx="1699504" cy="2215991"/>
          </a:xfrm>
          <a:prstGeom prst="rect">
            <a:avLst/>
          </a:prstGeom>
          <a:noFill/>
        </p:spPr>
        <p:txBody>
          <a:bodyPr wrap="none" rtlCol="0">
            <a:spAutoFit/>
          </a:bodyPr>
          <a:lstStyle>
            <a:defPPr>
              <a:defRPr lang="zh-CN"/>
            </a:defPPr>
            <a:lvl1pPr algn="ctr">
              <a:defRPr sz="13800">
                <a:solidFill>
                  <a:schemeClr val="bg1"/>
                </a:solidFill>
                <a:latin typeface="Agency FB" panose="020B0503020202020204" pitchFamily="34" charset="0"/>
                <a:cs typeface="+mn-ea"/>
              </a:defRPr>
            </a:lvl1pPr>
          </a:lstStyle>
          <a:p>
            <a:r>
              <a:rPr lang="en-US" altLang="zh-CN" dirty="0">
                <a:sym typeface="+mn-lt"/>
              </a:rPr>
              <a:t>03</a:t>
            </a:r>
            <a:endParaRPr lang="zh-CN" altLang="en-US" dirty="0">
              <a:sym typeface="+mn-lt"/>
            </a:endParaRPr>
          </a:p>
        </p:txBody>
      </p:sp>
      <p:sp>
        <p:nvSpPr>
          <p:cNvPr id="25" name="文本框 24"/>
          <p:cNvSpPr txBox="1"/>
          <p:nvPr/>
        </p:nvSpPr>
        <p:spPr>
          <a:xfrm>
            <a:off x="4859369" y="3167117"/>
            <a:ext cx="4238307" cy="769441"/>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bg1"/>
                </a:solidFill>
                <a:cs typeface="+mn-ea"/>
                <a:sym typeface="+mn-lt"/>
              </a:rPr>
              <a:t>研究内容及方法</a:t>
            </a:r>
            <a:endParaRPr lang="zh-CN" altLang="en-US" sz="4400" b="1" dirty="0">
              <a:solidFill>
                <a:schemeClr val="bg1"/>
              </a:solidFill>
              <a:cs typeface="+mn-ea"/>
              <a:sym typeface="+mn-lt"/>
            </a:endParaRP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259"/>
          <p:cNvSpPr>
            <a:spLocks noChangeArrowheads="1"/>
          </p:cNvSpPr>
          <p:nvPr/>
        </p:nvSpPr>
        <p:spPr bwMode="auto">
          <a:xfrm>
            <a:off x="10330399" y="5987106"/>
            <a:ext cx="877300"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None/>
            </a:pPr>
            <a:r>
              <a:rPr lang="zh-CN" altLang="en-US" sz="1800" dirty="0">
                <a:latin typeface="+mn-lt"/>
                <a:ea typeface="+mn-ea"/>
                <a:cs typeface="+mn-ea"/>
                <a:sym typeface="+mn-lt"/>
              </a:rPr>
              <a:t>第</a:t>
            </a:r>
            <a:r>
              <a:rPr lang="en-US" altLang="zh-CN" sz="1800" dirty="0">
                <a:latin typeface="+mn-lt"/>
                <a:ea typeface="+mn-ea"/>
                <a:cs typeface="+mn-ea"/>
                <a:sym typeface="+mn-lt"/>
              </a:rPr>
              <a:t>6</a:t>
            </a:r>
            <a:r>
              <a:rPr lang="zh-CN" altLang="en-US" sz="1800" dirty="0">
                <a:latin typeface="+mn-lt"/>
                <a:ea typeface="+mn-ea"/>
                <a:cs typeface="+mn-ea"/>
                <a:sym typeface="+mn-lt"/>
              </a:rPr>
              <a:t>页</a:t>
            </a:r>
            <a:endParaRPr lang="en-US" altLang="zh-CN" sz="1800" dirty="0">
              <a:latin typeface="+mn-lt"/>
              <a:ea typeface="+mn-ea"/>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674370" y="2891790"/>
            <a:ext cx="1440180" cy="17341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图像采集传输</a:t>
            </a:r>
            <a:endParaRPr lang="zh-CN" altLang="en-US"/>
          </a:p>
        </p:txBody>
      </p:sp>
      <p:sp>
        <p:nvSpPr>
          <p:cNvPr id="10" name="右箭头 9"/>
          <p:cNvSpPr/>
          <p:nvPr/>
        </p:nvSpPr>
        <p:spPr>
          <a:xfrm>
            <a:off x="2174875" y="3531870"/>
            <a:ext cx="748665" cy="55943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矩形 10"/>
          <p:cNvSpPr/>
          <p:nvPr/>
        </p:nvSpPr>
        <p:spPr>
          <a:xfrm>
            <a:off x="2983230" y="2941320"/>
            <a:ext cx="1269365" cy="18268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人脸检测</a:t>
            </a:r>
            <a:endParaRPr lang="zh-CN" altLang="en-US"/>
          </a:p>
        </p:txBody>
      </p:sp>
      <p:sp>
        <p:nvSpPr>
          <p:cNvPr id="12" name="右箭头 11"/>
          <p:cNvSpPr/>
          <p:nvPr/>
        </p:nvSpPr>
        <p:spPr>
          <a:xfrm>
            <a:off x="4384040" y="3616960"/>
            <a:ext cx="805815" cy="55943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右箭头 12"/>
          <p:cNvSpPr/>
          <p:nvPr/>
        </p:nvSpPr>
        <p:spPr>
          <a:xfrm>
            <a:off x="6583680" y="3616960"/>
            <a:ext cx="748665" cy="55943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p:cNvSpPr/>
          <p:nvPr/>
        </p:nvSpPr>
        <p:spPr>
          <a:xfrm>
            <a:off x="5304790" y="2941320"/>
            <a:ext cx="1163955" cy="18268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特征获取与分类器分类</a:t>
            </a:r>
            <a:endParaRPr lang="zh-CN" altLang="en-US"/>
          </a:p>
        </p:txBody>
      </p:sp>
      <p:sp>
        <p:nvSpPr>
          <p:cNvPr id="15" name="矩形 14"/>
          <p:cNvSpPr/>
          <p:nvPr/>
        </p:nvSpPr>
        <p:spPr>
          <a:xfrm>
            <a:off x="7393305" y="2971165"/>
            <a:ext cx="1146810" cy="17970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面部表情分类识别</a:t>
            </a:r>
            <a:endParaRPr lang="zh-CN" altLang="en-US"/>
          </a:p>
        </p:txBody>
      </p:sp>
      <p:sp>
        <p:nvSpPr>
          <p:cNvPr id="16" name="右箭头 15"/>
          <p:cNvSpPr/>
          <p:nvPr/>
        </p:nvSpPr>
        <p:spPr>
          <a:xfrm>
            <a:off x="8688070" y="3702050"/>
            <a:ext cx="541020" cy="38925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 name="矩形 16"/>
          <p:cNvSpPr/>
          <p:nvPr/>
        </p:nvSpPr>
        <p:spPr>
          <a:xfrm>
            <a:off x="9377045" y="3489960"/>
            <a:ext cx="840105" cy="6864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显示结果</a:t>
            </a:r>
            <a:endParaRPr lang="zh-CN" altLang="en-US"/>
          </a:p>
        </p:txBody>
      </p:sp>
      <p:sp>
        <p:nvSpPr>
          <p:cNvPr id="19" name="文本框 18"/>
          <p:cNvSpPr txBox="1"/>
          <p:nvPr/>
        </p:nvSpPr>
        <p:spPr>
          <a:xfrm>
            <a:off x="4607560" y="2971800"/>
            <a:ext cx="767715" cy="645160"/>
          </a:xfrm>
          <a:prstGeom prst="rect">
            <a:avLst/>
          </a:prstGeom>
          <a:noFill/>
        </p:spPr>
        <p:txBody>
          <a:bodyPr wrap="square" rtlCol="0">
            <a:spAutoFit/>
          </a:bodyPr>
          <a:lstStyle/>
          <a:p>
            <a:r>
              <a:rPr lang="zh-CN" altLang="en-US"/>
              <a:t>表情人脸</a:t>
            </a:r>
            <a:endParaRPr lang="zh-CN" altLang="en-US"/>
          </a:p>
        </p:txBody>
      </p:sp>
      <p:sp>
        <p:nvSpPr>
          <p:cNvPr id="20" name="文本框 19"/>
          <p:cNvSpPr txBox="1"/>
          <p:nvPr/>
        </p:nvSpPr>
        <p:spPr>
          <a:xfrm>
            <a:off x="6722110" y="3163570"/>
            <a:ext cx="889635" cy="368300"/>
          </a:xfrm>
          <a:prstGeom prst="rect">
            <a:avLst/>
          </a:prstGeom>
          <a:noFill/>
        </p:spPr>
        <p:txBody>
          <a:bodyPr wrap="square" rtlCol="0">
            <a:spAutoFit/>
          </a:bodyPr>
          <a:lstStyle/>
          <a:p>
            <a:r>
              <a:rPr lang="zh-CN" altLang="en-US"/>
              <a:t>分类</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04782" y="872038"/>
            <a:ext cx="3629564" cy="456129"/>
          </a:xfrm>
        </p:spPr>
        <p:txBody>
          <a:bodyPr/>
          <a:lstStyle/>
          <a:p>
            <a:pPr>
              <a:lnSpc>
                <a:spcPct val="120000"/>
              </a:lnSpc>
            </a:pPr>
            <a:r>
              <a:rPr lang="zh-CN" altLang="en-US" dirty="0">
                <a:latin typeface="+mn-lt"/>
                <a:ea typeface="+mn-ea"/>
                <a:cs typeface="+mn-ea"/>
                <a:sym typeface="+mn-lt"/>
              </a:rPr>
              <a:t>研究内容</a:t>
            </a:r>
            <a:endParaRPr lang="zh-CN" altLang="en-US" dirty="0">
              <a:latin typeface="+mn-lt"/>
              <a:ea typeface="+mn-ea"/>
              <a:cs typeface="+mn-ea"/>
              <a:sym typeface="+mn-lt"/>
            </a:endParaRPr>
          </a:p>
        </p:txBody>
      </p:sp>
      <p:sp>
        <p:nvSpPr>
          <p:cNvPr id="31" name="矩形 259"/>
          <p:cNvSpPr>
            <a:spLocks noChangeArrowheads="1"/>
          </p:cNvSpPr>
          <p:nvPr/>
        </p:nvSpPr>
        <p:spPr bwMode="auto">
          <a:xfrm>
            <a:off x="10330399" y="5987106"/>
            <a:ext cx="877300" cy="33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None/>
            </a:pPr>
            <a:r>
              <a:rPr lang="zh-CN" altLang="en-US" sz="1800" dirty="0">
                <a:latin typeface="+mn-lt"/>
                <a:ea typeface="+mn-ea"/>
                <a:cs typeface="+mn-ea"/>
                <a:sym typeface="+mn-lt"/>
              </a:rPr>
              <a:t>第</a:t>
            </a:r>
            <a:r>
              <a:rPr lang="en-US" altLang="zh-CN" sz="1800" dirty="0">
                <a:latin typeface="+mn-lt"/>
                <a:ea typeface="+mn-ea"/>
                <a:cs typeface="+mn-ea"/>
                <a:sym typeface="+mn-lt"/>
              </a:rPr>
              <a:t>8</a:t>
            </a:r>
            <a:r>
              <a:rPr lang="zh-CN" altLang="en-US" sz="1800" dirty="0">
                <a:latin typeface="+mn-lt"/>
                <a:ea typeface="+mn-ea"/>
                <a:cs typeface="+mn-ea"/>
                <a:sym typeface="+mn-lt"/>
              </a:rPr>
              <a:t>页</a:t>
            </a:r>
            <a:endParaRPr lang="en-US" altLang="zh-CN" sz="1800" dirty="0">
              <a:latin typeface="+mn-lt"/>
              <a:ea typeface="+mn-ea"/>
              <a:cs typeface="+mn-ea"/>
              <a:sym typeface="+mn-lt"/>
            </a:endParaRPr>
          </a:p>
        </p:txBody>
      </p:sp>
      <p:sp>
        <p:nvSpPr>
          <p:cNvPr id="3" name="文本框 2"/>
          <p:cNvSpPr txBox="1"/>
          <p:nvPr/>
        </p:nvSpPr>
        <p:spPr>
          <a:xfrm>
            <a:off x="8488045" y="1766570"/>
            <a:ext cx="2546350" cy="2584450"/>
          </a:xfrm>
          <a:prstGeom prst="rect">
            <a:avLst/>
          </a:prstGeom>
          <a:noFill/>
        </p:spPr>
        <p:txBody>
          <a:bodyPr wrap="square" rtlCol="0">
            <a:spAutoFit/>
          </a:bodyPr>
          <a:lstStyle/>
          <a:p>
            <a:pPr algn="l" fontAlgn="auto" latinLnBrk="1"/>
            <a:r>
              <a:rPr lang="en-US" altLang="zh-CN">
                <a:latin typeface="+mj-lt"/>
                <a:ea typeface="+mj-lt"/>
                <a:cs typeface="+mj-lt"/>
              </a:rPr>
              <a:t>       </a:t>
            </a:r>
            <a:r>
              <a:rPr lang="zh-CN" altLang="en-US">
                <a:latin typeface="+mj-lt"/>
                <a:ea typeface="+mj-lt"/>
                <a:cs typeface="+mj-lt"/>
              </a:rPr>
              <a:t>全局多尺度网络和局部注意力特征的交叉融合TransformER 网络。设计了一个基于</a:t>
            </a:r>
            <a:r>
              <a:rPr lang="en-US" altLang="zh-CN">
                <a:latin typeface="+mj-lt"/>
                <a:ea typeface="+mj-lt"/>
                <a:cs typeface="+mj-lt"/>
              </a:rPr>
              <a:t>Transformer</a:t>
            </a:r>
            <a:r>
              <a:rPr lang="zh-CN" altLang="en-US">
                <a:latin typeface="+mj-lt"/>
                <a:ea typeface="+mj-lt"/>
                <a:cs typeface="+mj-lt"/>
              </a:rPr>
              <a:t>的交叉融合范式，能够有效地协作多尺度全局特征和局部特征，以最大限度地适当关注显著的面部区域</a:t>
            </a:r>
            <a:r>
              <a:rPr lang="zh-CN" altLang="en-US"/>
              <a:t>。</a:t>
            </a:r>
            <a:endParaRPr lang="zh-CN" altLang="en-US"/>
          </a:p>
        </p:txBody>
      </p:sp>
      <p:pic>
        <p:nvPicPr>
          <p:cNvPr id="4" name="图片 3"/>
          <p:cNvPicPr>
            <a:picLocks noChangeAspect="1"/>
          </p:cNvPicPr>
          <p:nvPr/>
        </p:nvPicPr>
        <p:blipFill>
          <a:blip r:embed="rId1"/>
          <a:srcRect l="6355" t="1218"/>
          <a:stretch>
            <a:fillRect/>
          </a:stretch>
        </p:blipFill>
        <p:spPr>
          <a:xfrm>
            <a:off x="616585" y="1529715"/>
            <a:ext cx="7630795" cy="39300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l="1985" t="-625"/>
          <a:stretch>
            <a:fillRect/>
          </a:stretch>
        </p:blipFill>
        <p:spPr>
          <a:xfrm>
            <a:off x="2799956" y="1052409"/>
            <a:ext cx="6375794" cy="3938691"/>
          </a:xfrm>
          <a:prstGeom prst="rect">
            <a:avLst/>
          </a:prstGeom>
        </p:spPr>
      </p:pic>
      <p:sp>
        <p:nvSpPr>
          <p:cNvPr id="3" name="文本框 2"/>
          <p:cNvSpPr txBox="1"/>
          <p:nvPr/>
        </p:nvSpPr>
        <p:spPr>
          <a:xfrm>
            <a:off x="2576195" y="4991100"/>
            <a:ext cx="4621530" cy="1198880"/>
          </a:xfrm>
          <a:prstGeom prst="rect">
            <a:avLst/>
          </a:prstGeom>
          <a:noFill/>
        </p:spPr>
        <p:txBody>
          <a:bodyPr wrap="square" rtlCol="0">
            <a:spAutoFit/>
          </a:bodyPr>
          <a:lstStyle/>
          <a:p>
            <a:r>
              <a:rPr lang="en-US" altLang="zh-CN" dirty="0"/>
              <a:t>     </a:t>
            </a:r>
            <a:r>
              <a:rPr lang="zh-CN" altLang="en-US" dirty="0"/>
              <a:t>不同于之前网络结构利用不同分辨率的特征来提高多尺度能力。我们提出的尺度方法可以在更细粒度级别上表示多尺度特征，并增加每个网络的感受野。</a:t>
            </a:r>
            <a:endParaRPr lang="zh-CN" altLang="en-US" dirty="0"/>
          </a:p>
        </p:txBody>
      </p:sp>
      <p:sp>
        <p:nvSpPr>
          <p:cNvPr id="4" name="文本框 3"/>
          <p:cNvSpPr txBox="1"/>
          <p:nvPr/>
        </p:nvSpPr>
        <p:spPr>
          <a:xfrm>
            <a:off x="781970" y="863950"/>
            <a:ext cx="1538714" cy="369332"/>
          </a:xfrm>
          <a:prstGeom prst="rect">
            <a:avLst/>
          </a:prstGeom>
          <a:noFill/>
        </p:spPr>
        <p:txBody>
          <a:bodyPr wrap="square" rtlCol="0">
            <a:spAutoFit/>
          </a:bodyPr>
          <a:lstStyle/>
          <a:p>
            <a:r>
              <a:rPr lang="zh-CN" altLang="en-US" dirty="0"/>
              <a:t>多尺度模块</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20000"/>
              </a:lnSpc>
            </a:pPr>
            <a:r>
              <a:rPr lang="zh-CN" altLang="en-US" dirty="0">
                <a:latin typeface="+mn-lt"/>
                <a:ea typeface="+mn-ea"/>
                <a:cs typeface="+mn-ea"/>
                <a:sym typeface="+mn-lt"/>
              </a:rPr>
              <a:t>目标特征的提取算法</a:t>
            </a:r>
            <a:endParaRPr lang="zh-CN" altLang="en-US" dirty="0">
              <a:latin typeface="+mn-lt"/>
              <a:ea typeface="+mn-ea"/>
              <a:cs typeface="+mn-ea"/>
            </a:endParaRPr>
          </a:p>
        </p:txBody>
      </p:sp>
      <p:sp>
        <p:nvSpPr>
          <p:cNvPr id="4" name="矩形 3"/>
          <p:cNvSpPr/>
          <p:nvPr/>
        </p:nvSpPr>
        <p:spPr>
          <a:xfrm>
            <a:off x="7824486" y="1842864"/>
            <a:ext cx="3113590" cy="2748280"/>
          </a:xfrm>
          <a:prstGeom prst="rect">
            <a:avLst/>
          </a:prstGeom>
        </p:spPr>
        <p:txBody>
          <a:bodyPr wrap="square">
            <a:spAutoFit/>
          </a:bodyPr>
          <a:lstStyle/>
          <a:p>
            <a:pPr marL="285750" indent="-285750" algn="just">
              <a:lnSpc>
                <a:spcPct val="120000"/>
              </a:lnSpc>
              <a:spcAft>
                <a:spcPts val="755"/>
              </a:spcAft>
              <a:buFont typeface="Arial" panose="020B0604020202020204" pitchFamily="34" charset="0"/>
              <a:buChar char="•"/>
            </a:pPr>
            <a:r>
              <a:rPr altLang="zh-CN" b="1" dirty="0" err="1">
                <a:cs typeface="+mn-ea"/>
              </a:rPr>
              <a:t>设计了一个由</a:t>
            </a:r>
            <a:r>
              <a:rPr lang="zh-CN" b="1" dirty="0">
                <a:cs typeface="+mn-ea"/>
              </a:rPr>
              <a:t>全局多尺度特征和局部特征</a:t>
            </a:r>
            <a:r>
              <a:rPr altLang="zh-CN" b="1" dirty="0">
                <a:cs typeface="+mn-ea"/>
              </a:rPr>
              <a:t>流组成的双流网络。我们交换两个流的关键矩阵</a:t>
            </a:r>
            <a:r>
              <a:rPr lang="zh-CN" b="1" dirty="0">
                <a:cs typeface="+mn-ea"/>
              </a:rPr>
              <a:t>，同时</a:t>
            </a:r>
            <a:r>
              <a:rPr lang="zh-CN" altLang="zh-CN" b="1" dirty="0">
                <a:cs typeface="+mn-ea"/>
                <a:sym typeface="+mn-ea"/>
              </a:rPr>
              <a:t>在</a:t>
            </a:r>
            <a:r>
              <a:rPr lang="en-US" altLang="zh-CN" b="1" dirty="0" err="1">
                <a:cs typeface="+mn-ea"/>
                <a:sym typeface="+mn-ea"/>
              </a:rPr>
              <a:t>Transformer</a:t>
            </a:r>
            <a:r>
              <a:rPr lang="zh-CN" altLang="zh-CN" b="1" dirty="0">
                <a:cs typeface="+mn-ea"/>
                <a:sym typeface="+mn-ea"/>
              </a:rPr>
              <a:t>的自注意力改为交叉融合注意力</a:t>
            </a:r>
            <a:r>
              <a:rPr altLang="zh-CN" b="1" dirty="0">
                <a:cs typeface="+mn-ea"/>
              </a:rPr>
              <a:t>，创建交叉融合操作以促进特征协作</a:t>
            </a:r>
            <a:r>
              <a:rPr lang="zh-CN" altLang="zh-CN" b="1" dirty="0">
                <a:cs typeface="+mn-ea"/>
              </a:rPr>
              <a:t>。</a:t>
            </a:r>
            <a:endParaRPr lang="zh-CN" altLang="zh-CN" b="1" dirty="0">
              <a:cs typeface="+mn-ea"/>
            </a:endParaRPr>
          </a:p>
        </p:txBody>
      </p:sp>
      <p:pic>
        <p:nvPicPr>
          <p:cNvPr id="6" name="图片 5"/>
          <p:cNvPicPr>
            <a:picLocks noChangeAspect="1"/>
          </p:cNvPicPr>
          <p:nvPr/>
        </p:nvPicPr>
        <p:blipFill>
          <a:blip r:embed="rId1"/>
          <a:stretch>
            <a:fillRect/>
          </a:stretch>
        </p:blipFill>
        <p:spPr>
          <a:xfrm>
            <a:off x="1344759" y="1596477"/>
            <a:ext cx="6128096" cy="1041400"/>
          </a:xfrm>
          <a:prstGeom prst="rect">
            <a:avLst/>
          </a:prstGeom>
        </p:spPr>
      </p:pic>
      <p:pic>
        <p:nvPicPr>
          <p:cNvPr id="8" name="图片 7"/>
          <p:cNvPicPr>
            <a:picLocks noChangeAspect="1"/>
          </p:cNvPicPr>
          <p:nvPr/>
        </p:nvPicPr>
        <p:blipFill>
          <a:blip r:embed="rId2"/>
          <a:stretch>
            <a:fillRect/>
          </a:stretch>
        </p:blipFill>
        <p:spPr>
          <a:xfrm>
            <a:off x="1427344" y="3261170"/>
            <a:ext cx="6045511" cy="200035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361319" y="1948092"/>
            <a:ext cx="9229725" cy="3352800"/>
          </a:xfrm>
          <a:prstGeom prst="rect">
            <a:avLst/>
          </a:prstGeom>
        </p:spPr>
      </p:pic>
      <p:sp>
        <p:nvSpPr>
          <p:cNvPr id="9" name="矩形 8"/>
          <p:cNvSpPr/>
          <p:nvPr/>
        </p:nvSpPr>
        <p:spPr>
          <a:xfrm>
            <a:off x="1600956" y="2579238"/>
            <a:ext cx="782790" cy="48557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err="1">
                <a:solidFill>
                  <a:schemeClr val="tx1"/>
                </a:solidFill>
              </a:rPr>
              <a:t>Multil</a:t>
            </a:r>
            <a:r>
              <a:rPr lang="en-US" altLang="zh-CN" sz="1100" dirty="0">
                <a:solidFill>
                  <a:schemeClr val="tx1"/>
                </a:solidFill>
              </a:rPr>
              <a:t>-scale</a:t>
            </a:r>
            <a:endParaRPr lang="en-US" altLang="zh-CN" sz="1100" dirty="0">
              <a:solidFill>
                <a:schemeClr val="tx1"/>
              </a:solidFill>
            </a:endParaRPr>
          </a:p>
          <a:p>
            <a:pPr algn="ctr"/>
            <a:r>
              <a:rPr lang="en-US" altLang="zh-CN" sz="1100" dirty="0">
                <a:solidFill>
                  <a:schemeClr val="tx1"/>
                </a:solidFill>
              </a:rPr>
              <a:t>Feature</a:t>
            </a:r>
            <a:endParaRPr lang="zh-CN" altLang="en-US" sz="1100" dirty="0">
              <a:solidFill>
                <a:schemeClr val="tx1"/>
              </a:solidFill>
            </a:endParaRPr>
          </a:p>
        </p:txBody>
      </p:sp>
      <p:sp>
        <p:nvSpPr>
          <p:cNvPr id="11" name="矩形 10"/>
          <p:cNvSpPr/>
          <p:nvPr/>
        </p:nvSpPr>
        <p:spPr>
          <a:xfrm>
            <a:off x="1600956" y="4281914"/>
            <a:ext cx="782791" cy="4288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Local Feature</a:t>
            </a:r>
            <a:endParaRPr lang="zh-CN" altLang="en-US" sz="1200" dirty="0">
              <a:solidFill>
                <a:schemeClr val="tx1"/>
              </a:solidFill>
            </a:endParaRPr>
          </a:p>
        </p:txBody>
      </p:sp>
      <mc:AlternateContent xmlns:mc="http://schemas.openxmlformats.org/markup-compatibility/2006" xmlns:p14="http://schemas.microsoft.com/office/powerpoint/2010/main">
        <mc:Choice Requires="p14">
          <p:contentPart r:id="rId2" p14:bwMode="auto">
            <p14:nvContentPartPr>
              <p14:cNvPr id="12" name="墨迹 11"/>
              <p14:cNvContentPartPr/>
              <p14:nvPr/>
            </p14:nvContentPartPr>
            <p14:xfrm>
              <a:off x="1938290" y="3090128"/>
              <a:ext cx="1468080" cy="347400"/>
            </p14:xfrm>
          </p:contentPart>
        </mc:Choice>
        <mc:Fallback xmlns="">
          <p:pic>
            <p:nvPicPr>
              <p:cNvPr id="12" name="墨迹 11"/>
            </p:nvPicPr>
            <p:blipFill>
              <a:blip r:embed="rId3"/>
            </p:blipFill>
            <p:spPr>
              <a:xfrm>
                <a:off x="1938290" y="3090128"/>
                <a:ext cx="1468080" cy="3474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3" name="墨迹 12"/>
              <p14:cNvContentPartPr/>
              <p14:nvPr/>
            </p14:nvContentPartPr>
            <p14:xfrm>
              <a:off x="2090930" y="4911008"/>
              <a:ext cx="1121040" cy="198000"/>
            </p14:xfrm>
          </p:contentPart>
        </mc:Choice>
        <mc:Fallback xmlns="">
          <p:pic>
            <p:nvPicPr>
              <p:cNvPr id="13" name="墨迹 12"/>
            </p:nvPicPr>
            <p:blipFill>
              <a:blip r:embed="rId5"/>
            </p:blipFill>
            <p:spPr>
              <a:xfrm>
                <a:off x="2090930" y="4911008"/>
                <a:ext cx="1121040" cy="198000"/>
              </a:xfrm>
              <a:prstGeom prst="rect"/>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2067" y="905138"/>
            <a:ext cx="3629564" cy="456129"/>
          </a:xfrm>
        </p:spPr>
        <p:txBody>
          <a:bodyPr/>
          <a:lstStyle/>
          <a:p>
            <a:r>
              <a:rPr lang="en-US" altLang="zh-CN" dirty="0">
                <a:latin typeface="微软雅黑" panose="020B0503020204020204" pitchFamily="34" charset="-122"/>
                <a:ea typeface="微软雅黑" panose="020B0503020204020204" pitchFamily="34" charset="-122"/>
              </a:rPr>
              <a:t>cross-fusion</a:t>
            </a:r>
            <a:r>
              <a:rPr lang="zh-CN" altLang="en-US" dirty="0"/>
              <a:t>结构</a:t>
            </a:r>
            <a:endParaRPr lang="zh-CN" altLang="en-US" dirty="0"/>
          </a:p>
        </p:txBody>
      </p:sp>
      <p:sp>
        <p:nvSpPr>
          <p:cNvPr id="10" name="矩形 259"/>
          <p:cNvSpPr>
            <a:spLocks noChangeArrowheads="1"/>
          </p:cNvSpPr>
          <p:nvPr/>
        </p:nvSpPr>
        <p:spPr bwMode="auto">
          <a:xfrm>
            <a:off x="10330399" y="5987106"/>
            <a:ext cx="877300" cy="33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None/>
            </a:pPr>
            <a:r>
              <a:rPr lang="zh-CN" altLang="en-US" sz="1800" dirty="0">
                <a:latin typeface="+mn-lt"/>
                <a:ea typeface="+mn-ea"/>
                <a:cs typeface="+mn-ea"/>
                <a:sym typeface="+mn-lt"/>
              </a:rPr>
              <a:t>第</a:t>
            </a:r>
            <a:r>
              <a:rPr lang="en-US" altLang="zh-CN" sz="1800" dirty="0">
                <a:latin typeface="+mn-lt"/>
                <a:ea typeface="+mn-ea"/>
                <a:cs typeface="+mn-ea"/>
                <a:sym typeface="+mn-lt"/>
              </a:rPr>
              <a:t>11</a:t>
            </a:r>
            <a:r>
              <a:rPr lang="zh-CN" altLang="en-US" sz="1800" dirty="0">
                <a:latin typeface="+mn-lt"/>
                <a:ea typeface="+mn-ea"/>
                <a:cs typeface="+mn-ea"/>
                <a:sym typeface="+mn-lt"/>
              </a:rPr>
              <a:t>页</a:t>
            </a:r>
            <a:endParaRPr lang="en-US" altLang="zh-CN" sz="1800" dirty="0">
              <a:latin typeface="+mn-lt"/>
              <a:ea typeface="+mn-ea"/>
              <a:cs typeface="+mn-ea"/>
              <a:sym typeface="+mn-lt"/>
            </a:endParaRPr>
          </a:p>
        </p:txBody>
      </p:sp>
      <p:pic>
        <p:nvPicPr>
          <p:cNvPr id="3" name="图片 2"/>
          <p:cNvPicPr>
            <a:picLocks noChangeAspect="1"/>
          </p:cNvPicPr>
          <p:nvPr/>
        </p:nvPicPr>
        <p:blipFill>
          <a:blip r:embed="rId1"/>
          <a:stretch>
            <a:fillRect/>
          </a:stretch>
        </p:blipFill>
        <p:spPr>
          <a:xfrm>
            <a:off x="2291715" y="4383405"/>
            <a:ext cx="4560570" cy="1395730"/>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3852770" y="2806088"/>
              <a:ext cx="360" cy="360"/>
            </p14:xfrm>
          </p:contentPart>
        </mc:Choice>
        <mc:Fallback xmlns="">
          <p:pic>
            <p:nvPicPr>
              <p:cNvPr id="5" name="墨迹 4"/>
            </p:nvPicPr>
            <p:blipFill>
              <a:blip r:embed="rId3"/>
            </p:blipFill>
            <p:spPr>
              <a:xfrm>
                <a:off x="3852770" y="2806088"/>
                <a:ext cx="360" cy="36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3758450" y="3240968"/>
              <a:ext cx="360" cy="360"/>
            </p14:xfrm>
          </p:contentPart>
        </mc:Choice>
        <mc:Fallback xmlns="">
          <p:pic>
            <p:nvPicPr>
              <p:cNvPr id="6" name="墨迹 5"/>
            </p:nvPicPr>
            <p:blipFill>
              <a:blip r:embed="rId3"/>
            </p:blipFill>
            <p:spPr>
              <a:xfrm>
                <a:off x="3758450" y="3240968"/>
                <a:ext cx="360" cy="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墨迹 6"/>
              <p14:cNvContentPartPr/>
              <p14:nvPr/>
            </p14:nvContentPartPr>
            <p14:xfrm>
              <a:off x="3241130" y="3329528"/>
              <a:ext cx="360" cy="360"/>
            </p14:xfrm>
          </p:contentPart>
        </mc:Choice>
        <mc:Fallback xmlns="">
          <p:pic>
            <p:nvPicPr>
              <p:cNvPr id="7" name="墨迹 6"/>
            </p:nvPicPr>
            <p:blipFill>
              <a:blip r:embed="rId3"/>
            </p:blipFill>
            <p:spPr>
              <a:xfrm>
                <a:off x="3241130" y="3329528"/>
                <a:ext cx="360" cy="360"/>
              </a:xfrm>
              <a:prstGeom prst="rect"/>
            </p:spPr>
          </p:pic>
        </mc:Fallback>
      </mc:AlternateContent>
      <p:grpSp>
        <p:nvGrpSpPr>
          <p:cNvPr id="12" name="组合 11"/>
          <p:cNvGrpSpPr/>
          <p:nvPr/>
        </p:nvGrpSpPr>
        <p:grpSpPr>
          <a:xfrm>
            <a:off x="3972650" y="3240968"/>
            <a:ext cx="360" cy="360"/>
            <a:chOff x="3972650" y="3240968"/>
            <a:chExt cx="360" cy="360"/>
          </a:xfrm>
        </p:grpSpPr>
        <mc:AlternateContent xmlns:mc="http://schemas.openxmlformats.org/markup-compatibility/2006" xmlns:p14="http://schemas.microsoft.com/office/powerpoint/2010/main">
          <mc:Choice Requires="p14">
            <p:contentPart r:id="rId6" p14:bwMode="auto">
              <p14:nvContentPartPr>
                <p14:cNvPr id="8" name="墨迹 7"/>
                <p14:cNvContentPartPr/>
                <p14:nvPr/>
              </p14:nvContentPartPr>
              <p14:xfrm>
                <a:off x="3972650" y="3240968"/>
                <a:ext cx="360" cy="360"/>
              </p14:xfrm>
            </p:contentPart>
          </mc:Choice>
          <mc:Fallback xmlns="">
            <p:pic>
              <p:nvPicPr>
                <p:cNvPr id="8" name="墨迹 7"/>
              </p:nvPicPr>
              <p:blipFill>
                <a:blip r:embed="rId3"/>
              </p:blipFill>
              <p:spPr>
                <a:xfrm>
                  <a:off x="3972650" y="3240968"/>
                  <a:ext cx="360" cy="3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墨迹 8"/>
                <p14:cNvContentPartPr/>
                <p14:nvPr/>
              </p14:nvContentPartPr>
              <p14:xfrm>
                <a:off x="3972650" y="3240968"/>
                <a:ext cx="360" cy="360"/>
              </p14:xfrm>
            </p:contentPart>
          </mc:Choice>
          <mc:Fallback xmlns="">
            <p:pic>
              <p:nvPicPr>
                <p:cNvPr id="9" name="墨迹 8"/>
              </p:nvPicPr>
              <p:blipFill>
                <a:blip r:embed="rId3"/>
              </p:blipFill>
              <p:spPr>
                <a:xfrm>
                  <a:off x="3972650" y="3240968"/>
                  <a:ext cx="360" cy="360"/>
                </a:xfrm>
                <a:prstGeom prst="rect"/>
              </p:spPr>
            </p:pic>
          </mc:Fallback>
        </mc:AlternateContent>
      </p:grpSp>
      <mc:AlternateContent xmlns:mc="http://schemas.openxmlformats.org/markup-compatibility/2006" xmlns:p14="http://schemas.microsoft.com/office/powerpoint/2010/main">
        <mc:Choice Requires="p14">
          <p:contentPart r:id="rId8" p14:bwMode="auto">
            <p14:nvContentPartPr>
              <p14:cNvPr id="11" name="墨迹 10"/>
              <p14:cNvContentPartPr/>
              <p14:nvPr/>
            </p14:nvContentPartPr>
            <p14:xfrm>
              <a:off x="4250210" y="4748288"/>
              <a:ext cx="360" cy="360"/>
            </p14:xfrm>
          </p:contentPart>
        </mc:Choice>
        <mc:Fallback xmlns="">
          <p:pic>
            <p:nvPicPr>
              <p:cNvPr id="11" name="墨迹 10"/>
            </p:nvPicPr>
            <p:blipFill>
              <a:blip r:embed="rId3"/>
            </p:blipFill>
            <p:spPr>
              <a:xfrm>
                <a:off x="4250210" y="4748288"/>
                <a:ext cx="360" cy="36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墨迹 13"/>
              <p14:cNvContentPartPr/>
              <p14:nvPr/>
            </p14:nvContentPartPr>
            <p14:xfrm>
              <a:off x="1368050" y="2837408"/>
              <a:ext cx="360" cy="360"/>
            </p14:xfrm>
          </p:contentPart>
        </mc:Choice>
        <mc:Fallback xmlns="">
          <p:pic>
            <p:nvPicPr>
              <p:cNvPr id="14" name="墨迹 13"/>
            </p:nvPicPr>
            <p:blipFill>
              <a:blip r:embed="rId10"/>
            </p:blipFill>
            <p:spPr>
              <a:xfrm>
                <a:off x="1368050" y="2837408"/>
                <a:ext cx="360" cy="3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5" name="墨迹 14"/>
              <p14:cNvContentPartPr/>
              <p14:nvPr/>
            </p14:nvContentPartPr>
            <p14:xfrm>
              <a:off x="2818850" y="2743088"/>
              <a:ext cx="298800" cy="76320"/>
            </p14:xfrm>
          </p:contentPart>
        </mc:Choice>
        <mc:Fallback xmlns="">
          <p:pic>
            <p:nvPicPr>
              <p:cNvPr id="15" name="墨迹 14"/>
            </p:nvPicPr>
            <p:blipFill>
              <a:blip r:embed="rId12"/>
            </p:blipFill>
            <p:spPr>
              <a:xfrm>
                <a:off x="2818850" y="2743088"/>
                <a:ext cx="298800" cy="7632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6" name="墨迹 15"/>
              <p14:cNvContentPartPr/>
              <p14:nvPr/>
            </p14:nvContentPartPr>
            <p14:xfrm>
              <a:off x="7907810" y="1166288"/>
              <a:ext cx="1757160" cy="140400"/>
            </p14:xfrm>
          </p:contentPart>
        </mc:Choice>
        <mc:Fallback xmlns="">
          <p:pic>
            <p:nvPicPr>
              <p:cNvPr id="16" name="墨迹 15"/>
            </p:nvPicPr>
            <p:blipFill>
              <a:blip r:embed="rId14"/>
            </p:blipFill>
            <p:spPr>
              <a:xfrm>
                <a:off x="7907810" y="1166288"/>
                <a:ext cx="1757160" cy="140400"/>
              </a:xfrm>
              <a:prstGeom prst="rect"/>
            </p:spPr>
          </p:pic>
        </mc:Fallback>
      </mc:AlternateContent>
      <p:pic>
        <p:nvPicPr>
          <p:cNvPr id="20" name="图片 19"/>
          <p:cNvPicPr>
            <a:picLocks noChangeAspect="1"/>
          </p:cNvPicPr>
          <p:nvPr/>
        </p:nvPicPr>
        <p:blipFill>
          <a:blip r:embed="rId15"/>
          <a:stretch>
            <a:fillRect/>
          </a:stretch>
        </p:blipFill>
        <p:spPr>
          <a:xfrm>
            <a:off x="1596352" y="1610665"/>
            <a:ext cx="7408551" cy="2655117"/>
          </a:xfrm>
          <a:prstGeom prst="rect">
            <a:avLst/>
          </a:prstGeom>
        </p:spPr>
      </p:pic>
      <mc:AlternateContent xmlns:mc="http://schemas.openxmlformats.org/markup-compatibility/2006">
        <mc:Choice xmlns:a14="http://schemas.microsoft.com/office/drawing/2010/main" Requires="a14">
          <p:sp>
            <p:nvSpPr>
              <p:cNvPr id="22" name="文本框 21"/>
              <p:cNvSpPr txBox="1"/>
              <p:nvPr/>
            </p:nvSpPr>
            <p:spPr>
              <a:xfrm>
                <a:off x="1668589" y="3769153"/>
                <a:ext cx="649539" cy="37029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zh-CN" altLang="en-US" dirty="0" smtClean="0">
                              <a:solidFill>
                                <a:srgbClr val="836967"/>
                              </a:solidFill>
                              <a:latin typeface="Cambria Math" panose="02040503050406030204" pitchFamily="18" charset="0"/>
                            </a:rPr>
                          </m:ctrlPr>
                        </m:sSubPr>
                        <m:e>
                          <m:r>
                            <a:rPr lang="zh-CN" altLang="en-US" i="1" dirty="0">
                              <a:latin typeface="Cambria Math" panose="02040503050406030204" pitchFamily="18" charset="0"/>
                            </a:rPr>
                            <m:t>𝑋</m:t>
                          </m:r>
                        </m:e>
                        <m:sub>
                          <m:r>
                            <a:rPr lang="zh-CN" altLang="en-US" i="1" dirty="0">
                              <a:latin typeface="Cambria Math" panose="02040503050406030204" pitchFamily="18" charset="0"/>
                            </a:rPr>
                            <m:t>𝑙𝑚</m:t>
                          </m:r>
                        </m:sub>
                      </m:sSub>
                    </m:oMath>
                  </m:oMathPara>
                </a14:m>
                <a:endParaRPr lang="zh-CN" altLang="en-US" dirty="0"/>
              </a:p>
            </p:txBody>
          </p:sp>
        </mc:Choice>
        <mc:Fallback>
          <p:sp>
            <p:nvSpPr>
              <p:cNvPr id="22" name="文本框 21"/>
              <p:cNvSpPr txBox="1">
                <a:spLocks noRot="1" noChangeAspect="1" noMove="1" noResize="1" noEditPoints="1" noAdjustHandles="1" noChangeArrowheads="1" noChangeShapeType="1" noTextEdit="1"/>
              </p:cNvSpPr>
              <p:nvPr/>
            </p:nvSpPr>
            <p:spPr>
              <a:xfrm>
                <a:off x="1668589" y="3769153"/>
                <a:ext cx="649539" cy="370294"/>
              </a:xfrm>
              <a:prstGeom prst="rect">
                <a:avLst/>
              </a:prstGeom>
              <a:blipFill rotWithShape="1">
                <a:blip r:embed="rId16"/>
                <a:stretch>
                  <a:fillRect l="-68" t="-116" r="58" b="1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1719695" y="2467870"/>
                <a:ext cx="547329" cy="29956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zh-CN" altLang="en-US" smtClean="0">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𝑖𝑚𝑔</m:t>
                          </m:r>
                        </m:sub>
                      </m:sSub>
                    </m:oMath>
                  </m:oMathPara>
                </a14:m>
                <a:endParaRPr lang="zh-CN" altLang="en-US" dirty="0"/>
              </a:p>
            </p:txBody>
          </p:sp>
        </mc:Choice>
        <mc:Fallback>
          <p:sp>
            <p:nvSpPr>
              <p:cNvPr id="23" name="文本框 22"/>
              <p:cNvSpPr txBox="1">
                <a:spLocks noRot="1" noChangeAspect="1" noMove="1" noResize="1" noEditPoints="1" noAdjustHandles="1" noChangeArrowheads="1" noChangeShapeType="1" noTextEdit="1"/>
              </p:cNvSpPr>
              <p:nvPr/>
            </p:nvSpPr>
            <p:spPr>
              <a:xfrm>
                <a:off x="1719695" y="2467870"/>
                <a:ext cx="547329" cy="299569"/>
              </a:xfrm>
              <a:prstGeom prst="rect">
                <a:avLst/>
              </a:prstGeom>
              <a:blipFill rotWithShape="1">
                <a:blip r:embed="rId17"/>
                <a:stretch>
                  <a:fillRect l="-21" t="-87" r="-14605" b="36"/>
                </a:stretch>
              </a:blipFill>
            </p:spPr>
            <p:txBody>
              <a:bodyPr/>
              <a:lstStyle/>
              <a:p>
                <a:r>
                  <a:rPr lang="zh-CN" alt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5460" y="667385"/>
            <a:ext cx="4326255" cy="368300"/>
          </a:xfrm>
          <a:prstGeom prst="rect">
            <a:avLst/>
          </a:prstGeom>
          <a:noFill/>
        </p:spPr>
        <p:txBody>
          <a:bodyPr wrap="square" rtlCol="0" anchor="t">
            <a:spAutoFit/>
          </a:bodyPr>
          <a:lstStyle/>
          <a:p>
            <a:r>
              <a:rPr lang="zh-CN" altLang="en-US"/>
              <a:t>Multi-Attention Dropping (MAD)</a:t>
            </a:r>
            <a:endParaRPr lang="zh-CN" altLang="en-US"/>
          </a:p>
        </p:txBody>
      </p:sp>
      <p:sp>
        <p:nvSpPr>
          <p:cNvPr id="3" name="文本框 2"/>
          <p:cNvSpPr txBox="1"/>
          <p:nvPr/>
        </p:nvSpPr>
        <p:spPr>
          <a:xfrm>
            <a:off x="7610475" y="1071880"/>
            <a:ext cx="2962275" cy="2861310"/>
          </a:xfrm>
          <a:prstGeom prst="rect">
            <a:avLst/>
          </a:prstGeom>
          <a:noFill/>
        </p:spPr>
        <p:txBody>
          <a:bodyPr wrap="square" rtlCol="0" anchor="t">
            <a:spAutoFit/>
          </a:bodyPr>
          <a:lstStyle/>
          <a:p>
            <a:endParaRPr lang="zh-CN" altLang="en-US"/>
          </a:p>
          <a:p>
            <a:r>
              <a:rPr lang="zh-CN" altLang="en-US"/>
              <a:t>与标准 Dropout 相比，MAD 采用一组特征图作为输入，并将每个特征图视为一个整体。在训练过程中，从一个完全设置为零的均匀分布中选择一个特征图。以概率 p1 执行丢弃操作。丢弃的特征图将不会在下层中激活</a:t>
            </a:r>
            <a:endParaRPr lang="zh-CN" altLang="en-US"/>
          </a:p>
        </p:txBody>
      </p:sp>
      <p:pic>
        <p:nvPicPr>
          <p:cNvPr id="4" name="图片 3"/>
          <p:cNvPicPr>
            <a:picLocks noChangeAspect="1"/>
          </p:cNvPicPr>
          <p:nvPr/>
        </p:nvPicPr>
        <p:blipFill>
          <a:blip r:embed="rId1"/>
          <a:stretch>
            <a:fillRect/>
          </a:stretch>
        </p:blipFill>
        <p:spPr>
          <a:xfrm>
            <a:off x="1268095" y="1987550"/>
            <a:ext cx="3528695" cy="202628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24" name="文本框 23"/>
          <p:cNvSpPr txBox="1"/>
          <p:nvPr/>
        </p:nvSpPr>
        <p:spPr>
          <a:xfrm>
            <a:off x="2899700" y="2443843"/>
            <a:ext cx="1614805" cy="2214880"/>
          </a:xfrm>
          <a:prstGeom prst="rect">
            <a:avLst/>
          </a:prstGeom>
          <a:noFill/>
        </p:spPr>
        <p:txBody>
          <a:bodyPr wrap="none" rtlCol="0">
            <a:spAutoFit/>
          </a:bodyPr>
          <a:lstStyle>
            <a:defPPr>
              <a:defRPr lang="zh-CN"/>
            </a:defPPr>
            <a:lvl1pPr algn="ctr">
              <a:defRPr sz="13800">
                <a:solidFill>
                  <a:schemeClr val="bg1"/>
                </a:solidFill>
                <a:latin typeface="Agency FB" panose="020B0503020202020204" pitchFamily="34" charset="0"/>
                <a:cs typeface="+mn-ea"/>
              </a:defRPr>
            </a:lvl1pPr>
          </a:lstStyle>
          <a:p>
            <a:r>
              <a:rPr lang="en-US" altLang="zh-CN" dirty="0">
                <a:sym typeface="+mn-lt"/>
              </a:rPr>
              <a:t>04</a:t>
            </a:r>
            <a:endParaRPr lang="zh-CN" altLang="en-US" dirty="0">
              <a:sym typeface="+mn-lt"/>
            </a:endParaRPr>
          </a:p>
        </p:txBody>
      </p:sp>
      <p:sp>
        <p:nvSpPr>
          <p:cNvPr id="25" name="文本框 24"/>
          <p:cNvSpPr txBox="1"/>
          <p:nvPr/>
        </p:nvSpPr>
        <p:spPr>
          <a:xfrm>
            <a:off x="4852957" y="3044279"/>
            <a:ext cx="4238307" cy="768350"/>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bg1"/>
                </a:solidFill>
                <a:cs typeface="+mn-ea"/>
                <a:sym typeface="+mn-lt"/>
              </a:rPr>
              <a:t>参考文献</a:t>
            </a:r>
            <a:endParaRPr lang="zh-CN" altLang="en-US" sz="4400" b="1" dirty="0">
              <a:solidFill>
                <a:schemeClr val="bg1"/>
              </a:solidFill>
              <a:cs typeface="+mn-ea"/>
              <a:sym typeface="+mn-lt"/>
            </a:endParaRPr>
          </a:p>
        </p:txBody>
      </p:sp>
      <p:cxnSp>
        <p:nvCxnSpPr>
          <p:cNvPr id="27" name="直接连接符 26"/>
          <p:cNvCxnSpPr/>
          <p:nvPr/>
        </p:nvCxnSpPr>
        <p:spPr>
          <a:xfrm>
            <a:off x="4677705"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259"/>
          <p:cNvSpPr>
            <a:spLocks noChangeArrowheads="1"/>
          </p:cNvSpPr>
          <p:nvPr/>
        </p:nvSpPr>
        <p:spPr bwMode="auto">
          <a:xfrm>
            <a:off x="10330399" y="5987106"/>
            <a:ext cx="877300" cy="33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None/>
            </a:pPr>
            <a:r>
              <a:rPr lang="zh-CN" altLang="en-US" sz="1800" dirty="0">
                <a:latin typeface="+mn-lt"/>
                <a:ea typeface="+mn-ea"/>
                <a:cs typeface="+mn-ea"/>
                <a:sym typeface="+mn-lt"/>
              </a:rPr>
              <a:t>第</a:t>
            </a:r>
            <a:r>
              <a:rPr lang="en-US" altLang="zh-CN" sz="1800" dirty="0">
                <a:latin typeface="+mn-lt"/>
                <a:ea typeface="+mn-ea"/>
                <a:cs typeface="+mn-ea"/>
                <a:sym typeface="+mn-lt"/>
              </a:rPr>
              <a:t>13</a:t>
            </a:r>
            <a:r>
              <a:rPr lang="zh-CN" altLang="en-US" sz="1800" dirty="0">
                <a:latin typeface="+mn-lt"/>
                <a:ea typeface="+mn-ea"/>
                <a:cs typeface="+mn-ea"/>
                <a:sym typeface="+mn-lt"/>
              </a:rPr>
              <a:t>页</a:t>
            </a:r>
            <a:endParaRPr lang="en-US" altLang="zh-CN" sz="1800" dirty="0">
              <a:latin typeface="+mn-lt"/>
              <a:ea typeface="+mn-ea"/>
              <a:cs typeface="+mn-ea"/>
              <a:sym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54" name="矩形 53"/>
          <p:cNvSpPr/>
          <p:nvPr/>
        </p:nvSpPr>
        <p:spPr>
          <a:xfrm>
            <a:off x="3029278" y="467978"/>
            <a:ext cx="8780616" cy="6017293"/>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grpSp>
        <p:nvGrpSpPr>
          <p:cNvPr id="26" name="组合 25"/>
          <p:cNvGrpSpPr/>
          <p:nvPr/>
        </p:nvGrpSpPr>
        <p:grpSpPr>
          <a:xfrm>
            <a:off x="1129619" y="1228068"/>
            <a:ext cx="3045965" cy="1575682"/>
            <a:chOff x="944370" y="632414"/>
            <a:chExt cx="2981065" cy="1542110"/>
          </a:xfrm>
        </p:grpSpPr>
        <p:sp>
          <p:nvSpPr>
            <p:cNvPr id="24" name="矩形 23"/>
            <p:cNvSpPr/>
            <p:nvPr/>
          </p:nvSpPr>
          <p:spPr>
            <a:xfrm>
              <a:off x="1065396" y="632414"/>
              <a:ext cx="2860039" cy="1542110"/>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25" name="矩形 24"/>
            <p:cNvSpPr/>
            <p:nvPr/>
          </p:nvSpPr>
          <p:spPr>
            <a:xfrm>
              <a:off x="1194797" y="749939"/>
              <a:ext cx="2601237" cy="1307060"/>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21" name="文本框 20"/>
            <p:cNvSpPr txBox="1"/>
            <p:nvPr/>
          </p:nvSpPr>
          <p:spPr>
            <a:xfrm>
              <a:off x="944370" y="1388963"/>
              <a:ext cx="2792383" cy="612542"/>
            </a:xfrm>
            <a:prstGeom prst="rect">
              <a:avLst/>
            </a:prstGeom>
            <a:noFill/>
          </p:spPr>
          <p:txBody>
            <a:bodyPr wrap="square" rtlCol="0">
              <a:spAutoFit/>
              <a:scene3d>
                <a:camera prst="orthographicFront"/>
                <a:lightRig rig="threePt" dir="t"/>
              </a:scene3d>
              <a:sp3d contourW="12700"/>
            </a:bodyPr>
            <a:lstStyle/>
            <a:p>
              <a:pPr algn="r">
                <a:defRPr/>
              </a:pPr>
              <a:r>
                <a:rPr lang="en-US" altLang="zh-CN" sz="3465" dirty="0">
                  <a:solidFill>
                    <a:schemeClr val="bg1"/>
                  </a:solidFill>
                  <a:cs typeface="+mn-ea"/>
                  <a:sym typeface="+mn-lt"/>
                </a:rPr>
                <a:t>CONTENT</a:t>
              </a:r>
              <a:endParaRPr lang="zh-CN" altLang="en-US" sz="3465" dirty="0">
                <a:solidFill>
                  <a:schemeClr val="bg1"/>
                </a:solidFill>
                <a:cs typeface="+mn-ea"/>
                <a:sym typeface="+mn-lt"/>
              </a:endParaRPr>
            </a:p>
          </p:txBody>
        </p:sp>
        <p:sp>
          <p:nvSpPr>
            <p:cNvPr id="32" name="文本框 31"/>
            <p:cNvSpPr txBox="1"/>
            <p:nvPr/>
          </p:nvSpPr>
          <p:spPr>
            <a:xfrm>
              <a:off x="2229307" y="849517"/>
              <a:ext cx="1490820" cy="652579"/>
            </a:xfrm>
            <a:prstGeom prst="rect">
              <a:avLst/>
            </a:prstGeom>
            <a:noFill/>
          </p:spPr>
          <p:txBody>
            <a:bodyPr wrap="square" rtlCol="0">
              <a:spAutoFit/>
              <a:scene3d>
                <a:camera prst="orthographicFront"/>
                <a:lightRig rig="threePt" dir="t"/>
              </a:scene3d>
              <a:sp3d contourW="12700"/>
            </a:bodyPr>
            <a:lstStyle/>
            <a:p>
              <a:pPr algn="r">
                <a:defRPr/>
              </a:pPr>
              <a:r>
                <a:rPr lang="zh-CN" altLang="en-US" sz="3735" b="1" dirty="0">
                  <a:solidFill>
                    <a:schemeClr val="bg1"/>
                  </a:solidFill>
                  <a:cs typeface="+mn-ea"/>
                  <a:sym typeface="+mn-lt"/>
                </a:rPr>
                <a:t>目 录</a:t>
              </a:r>
              <a:endParaRPr lang="zh-CN" altLang="en-US" sz="3735" b="1" dirty="0">
                <a:solidFill>
                  <a:schemeClr val="bg1"/>
                </a:solidFill>
                <a:cs typeface="+mn-ea"/>
                <a:sym typeface="+mn-lt"/>
              </a:endParaRPr>
            </a:p>
          </p:txBody>
        </p:sp>
        <p:cxnSp>
          <p:nvCxnSpPr>
            <p:cNvPr id="34" name="直接连接符 33"/>
            <p:cNvCxnSpPr/>
            <p:nvPr/>
          </p:nvCxnSpPr>
          <p:spPr>
            <a:xfrm rot="16200000" flipV="1">
              <a:off x="2113755" y="1100764"/>
              <a:ext cx="313392" cy="1891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5617751" y="1122223"/>
            <a:ext cx="4890672" cy="576262"/>
            <a:chOff x="5714354" y="1664538"/>
            <a:chExt cx="4890672" cy="576262"/>
          </a:xfrm>
        </p:grpSpPr>
        <p:grpSp>
          <p:nvGrpSpPr>
            <p:cNvPr id="37" name="组合 36"/>
            <p:cNvGrpSpPr/>
            <p:nvPr/>
          </p:nvGrpSpPr>
          <p:grpSpPr>
            <a:xfrm>
              <a:off x="5714354" y="1664538"/>
              <a:ext cx="4752975" cy="576262"/>
              <a:chOff x="4753236" y="2069839"/>
              <a:chExt cx="4752975" cy="576262"/>
            </a:xfrm>
          </p:grpSpPr>
          <p:grpSp>
            <p:nvGrpSpPr>
              <p:cNvPr id="52" name="组合 21"/>
              <p:cNvGrpSpPr/>
              <p:nvPr/>
            </p:nvGrpSpPr>
            <p:grpSpPr bwMode="auto">
              <a:xfrm>
                <a:off x="4753236" y="2069839"/>
                <a:ext cx="576262" cy="576262"/>
                <a:chOff x="6170389" y="2579551"/>
                <a:chExt cx="576064" cy="576064"/>
              </a:xfrm>
            </p:grpSpPr>
            <p:sp>
              <p:nvSpPr>
                <p:cNvPr id="57" name="圆角矩形 10"/>
                <p:cNvSpPr>
                  <a:spLocks noChangeArrowheads="1"/>
                </p:cNvSpPr>
                <p:nvPr/>
              </p:nvSpPr>
              <p:spPr bwMode="auto">
                <a:xfrm>
                  <a:off x="6170389" y="2579551"/>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mn-lt"/>
                    <a:ea typeface="+mn-ea"/>
                    <a:cs typeface="+mn-ea"/>
                    <a:sym typeface="+mn-lt"/>
                  </a:endParaRPr>
                </a:p>
              </p:txBody>
            </p:sp>
            <p:sp>
              <p:nvSpPr>
                <p:cNvPr id="58" name="Freeform 27"/>
                <p:cNvSpPr>
                  <a:spLocks noEditPoints="1"/>
                </p:cNvSpPr>
                <p:nvPr/>
              </p:nvSpPr>
              <p:spPr bwMode="auto">
                <a:xfrm>
                  <a:off x="6344742" y="2711328"/>
                  <a:ext cx="312142" cy="334857"/>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cs typeface="+mn-ea"/>
                    <a:sym typeface="+mn-lt"/>
                  </a:endParaRPr>
                </a:p>
              </p:txBody>
            </p:sp>
          </p:grpSp>
          <p:sp>
            <p:nvSpPr>
              <p:cNvPr id="55" name="Rectangle 14"/>
              <p:cNvSpPr>
                <a:spLocks noChangeArrowheads="1"/>
              </p:cNvSpPr>
              <p:nvPr/>
            </p:nvSpPr>
            <p:spPr bwMode="auto">
              <a:xfrm>
                <a:off x="5581874" y="2234939"/>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mn-lt"/>
                    <a:ea typeface="+mn-ea"/>
                    <a:cs typeface="+mn-ea"/>
                    <a:sym typeface="+mn-lt"/>
                  </a:rPr>
                  <a:t>PART 1</a:t>
                </a:r>
                <a:endParaRPr lang="zh-CN" altLang="en-US" sz="1800" b="1" dirty="0">
                  <a:solidFill>
                    <a:srgbClr val="313D51"/>
                  </a:solidFill>
                  <a:latin typeface="+mn-lt"/>
                  <a:ea typeface="+mn-ea"/>
                  <a:cs typeface="+mn-ea"/>
                  <a:sym typeface="+mn-lt"/>
                </a:endParaRPr>
              </a:p>
            </p:txBody>
          </p:sp>
          <p:sp>
            <p:nvSpPr>
              <p:cNvPr id="56" name="TextBox 59"/>
              <p:cNvSpPr txBox="1">
                <a:spLocks noChangeArrowheads="1"/>
              </p:cNvSpPr>
              <p:nvPr/>
            </p:nvSpPr>
            <p:spPr bwMode="auto">
              <a:xfrm>
                <a:off x="6566161" y="2152389"/>
                <a:ext cx="2940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b="1" dirty="0">
                    <a:solidFill>
                      <a:srgbClr val="313D51"/>
                    </a:solidFill>
                    <a:latin typeface="+mn-lt"/>
                    <a:ea typeface="+mn-ea"/>
                    <a:cs typeface="+mn-ea"/>
                    <a:sym typeface="+mn-lt"/>
                  </a:rPr>
                  <a:t>研究背景</a:t>
                </a:r>
                <a:endParaRPr lang="zh-CN" altLang="en-US" b="1" dirty="0">
                  <a:solidFill>
                    <a:srgbClr val="313D51"/>
                  </a:solidFill>
                  <a:latin typeface="+mn-lt"/>
                  <a:ea typeface="+mn-ea"/>
                  <a:cs typeface="+mn-ea"/>
                  <a:sym typeface="+mn-lt"/>
                </a:endParaRPr>
              </a:p>
            </p:txBody>
          </p:sp>
        </p:grpSp>
        <p:grpSp>
          <p:nvGrpSpPr>
            <p:cNvPr id="38" name="组合 37"/>
            <p:cNvGrpSpPr/>
            <p:nvPr/>
          </p:nvGrpSpPr>
          <p:grpSpPr>
            <a:xfrm flipH="1">
              <a:off x="6433491" y="2147214"/>
              <a:ext cx="4171535" cy="80892"/>
              <a:chOff x="2272062" y="2596259"/>
              <a:chExt cx="4173708" cy="80934"/>
            </a:xfrm>
          </p:grpSpPr>
          <p:cxnSp>
            <p:nvCxnSpPr>
              <p:cNvPr id="39" name="直接连接符 38"/>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51" name="矩形 50"/>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cs typeface="+mn-ea"/>
                  <a:sym typeface="+mn-lt"/>
                </a:endParaRPr>
              </a:p>
            </p:txBody>
          </p:sp>
        </p:grpSp>
      </p:grpSp>
      <p:grpSp>
        <p:nvGrpSpPr>
          <p:cNvPr id="69" name="组合 68"/>
          <p:cNvGrpSpPr/>
          <p:nvPr/>
        </p:nvGrpSpPr>
        <p:grpSpPr>
          <a:xfrm>
            <a:off x="5610739" y="2754639"/>
            <a:ext cx="4968875" cy="576262"/>
            <a:chOff x="5714354" y="3382138"/>
            <a:chExt cx="4968875" cy="576262"/>
          </a:xfrm>
        </p:grpSpPr>
        <p:grpSp>
          <p:nvGrpSpPr>
            <p:cNvPr id="70" name="组合 69"/>
            <p:cNvGrpSpPr/>
            <p:nvPr/>
          </p:nvGrpSpPr>
          <p:grpSpPr>
            <a:xfrm>
              <a:off x="5714354" y="3382138"/>
              <a:ext cx="4968875" cy="576262"/>
              <a:chOff x="4753236" y="3654164"/>
              <a:chExt cx="4968875" cy="576262"/>
            </a:xfrm>
          </p:grpSpPr>
          <p:grpSp>
            <p:nvGrpSpPr>
              <p:cNvPr id="74" name="组合 23"/>
              <p:cNvGrpSpPr/>
              <p:nvPr/>
            </p:nvGrpSpPr>
            <p:grpSpPr bwMode="auto">
              <a:xfrm>
                <a:off x="4753236" y="3654164"/>
                <a:ext cx="576262" cy="576262"/>
                <a:chOff x="6170389" y="4163727"/>
                <a:chExt cx="576064" cy="576064"/>
              </a:xfrm>
            </p:grpSpPr>
            <p:sp>
              <p:nvSpPr>
                <p:cNvPr id="77" name="圆角矩形 12"/>
                <p:cNvSpPr>
                  <a:spLocks noChangeArrowheads="1"/>
                </p:cNvSpPr>
                <p:nvPr/>
              </p:nvSpPr>
              <p:spPr bwMode="auto">
                <a:xfrm>
                  <a:off x="6170389" y="4163727"/>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mn-lt"/>
                    <a:ea typeface="+mn-ea"/>
                    <a:cs typeface="+mn-ea"/>
                    <a:sym typeface="+mn-lt"/>
                  </a:endParaRPr>
                </a:p>
              </p:txBody>
            </p:sp>
            <p:sp>
              <p:nvSpPr>
                <p:cNvPr id="78" name="Freeform 12"/>
                <p:cNvSpPr>
                  <a:spLocks noEditPoints="1"/>
                </p:cNvSpPr>
                <p:nvPr/>
              </p:nvSpPr>
              <p:spPr bwMode="auto">
                <a:xfrm>
                  <a:off x="6278404" y="4253861"/>
                  <a:ext cx="378197" cy="364816"/>
                </a:xfrm>
                <a:custGeom>
                  <a:avLst/>
                  <a:gdLst>
                    <a:gd name="T0" fmla="*/ 2147483646 w 1022"/>
                    <a:gd name="T1" fmla="*/ 2147483646 h 973"/>
                    <a:gd name="T2" fmla="*/ 2147483646 w 1022"/>
                    <a:gd name="T3" fmla="*/ 2147483646 h 973"/>
                    <a:gd name="T4" fmla="*/ 2147483646 w 1022"/>
                    <a:gd name="T5" fmla="*/ 2147483646 h 973"/>
                    <a:gd name="T6" fmla="*/ 2147483646 w 1022"/>
                    <a:gd name="T7" fmla="*/ 2147483646 h 973"/>
                    <a:gd name="T8" fmla="*/ 2147483646 w 1022"/>
                    <a:gd name="T9" fmla="*/ 2147483646 h 973"/>
                    <a:gd name="T10" fmla="*/ 2147483646 w 1022"/>
                    <a:gd name="T11" fmla="*/ 2147483646 h 973"/>
                    <a:gd name="T12" fmla="*/ 2147483646 w 1022"/>
                    <a:gd name="T13" fmla="*/ 2147483646 h 973"/>
                    <a:gd name="T14" fmla="*/ 2147483646 w 1022"/>
                    <a:gd name="T15" fmla="*/ 2147483646 h 973"/>
                    <a:gd name="T16" fmla="*/ 2147483646 w 1022"/>
                    <a:gd name="T17" fmla="*/ 2147483646 h 973"/>
                    <a:gd name="T18" fmla="*/ 2147483646 w 1022"/>
                    <a:gd name="T19" fmla="*/ 2147483646 h 973"/>
                    <a:gd name="T20" fmla="*/ 2147483646 w 1022"/>
                    <a:gd name="T21" fmla="*/ 2147483646 h 973"/>
                    <a:gd name="T22" fmla="*/ 2147483646 w 1022"/>
                    <a:gd name="T23" fmla="*/ 2147483646 h 973"/>
                    <a:gd name="T24" fmla="*/ 2147483646 w 1022"/>
                    <a:gd name="T25" fmla="*/ 2147483646 h 973"/>
                    <a:gd name="T26" fmla="*/ 2147483646 w 1022"/>
                    <a:gd name="T27" fmla="*/ 2147483646 h 973"/>
                    <a:gd name="T28" fmla="*/ 2147483646 w 1022"/>
                    <a:gd name="T29" fmla="*/ 2147483646 h 973"/>
                    <a:gd name="T30" fmla="*/ 2147483646 w 1022"/>
                    <a:gd name="T31" fmla="*/ 2147483646 h 973"/>
                    <a:gd name="T32" fmla="*/ 2147483646 w 1022"/>
                    <a:gd name="T33" fmla="*/ 2147483646 h 973"/>
                    <a:gd name="T34" fmla="*/ 2147483646 w 1022"/>
                    <a:gd name="T35" fmla="*/ 2147483646 h 973"/>
                    <a:gd name="T36" fmla="*/ 2147483646 w 1022"/>
                    <a:gd name="T37" fmla="*/ 2147483646 h 973"/>
                    <a:gd name="T38" fmla="*/ 2147483646 w 1022"/>
                    <a:gd name="T39" fmla="*/ 2147483646 h 973"/>
                    <a:gd name="T40" fmla="*/ 2147483646 w 1022"/>
                    <a:gd name="T41" fmla="*/ 2147483646 h 973"/>
                    <a:gd name="T42" fmla="*/ 2147483646 w 1022"/>
                    <a:gd name="T43" fmla="*/ 2147483646 h 973"/>
                    <a:gd name="T44" fmla="*/ 2147483646 w 1022"/>
                    <a:gd name="T45" fmla="*/ 2147483646 h 973"/>
                    <a:gd name="T46" fmla="*/ 2147483646 w 1022"/>
                    <a:gd name="T47" fmla="*/ 2147483646 h 973"/>
                    <a:gd name="T48" fmla="*/ 2147483646 w 1022"/>
                    <a:gd name="T49" fmla="*/ 2147483646 h 973"/>
                    <a:gd name="T50" fmla="*/ 2147483646 w 1022"/>
                    <a:gd name="T51" fmla="*/ 2147483646 h 973"/>
                    <a:gd name="T52" fmla="*/ 2147483646 w 1022"/>
                    <a:gd name="T53" fmla="*/ 2147483646 h 973"/>
                    <a:gd name="T54" fmla="*/ 2147483646 w 1022"/>
                    <a:gd name="T55" fmla="*/ 2147483646 h 973"/>
                    <a:gd name="T56" fmla="*/ 2147483646 w 1022"/>
                    <a:gd name="T57" fmla="*/ 2147483646 h 973"/>
                    <a:gd name="T58" fmla="*/ 2147483646 w 1022"/>
                    <a:gd name="T59" fmla="*/ 2147483646 h 973"/>
                    <a:gd name="T60" fmla="*/ 2147483646 w 1022"/>
                    <a:gd name="T61" fmla="*/ 2147483646 h 973"/>
                    <a:gd name="T62" fmla="*/ 2147483646 w 1022"/>
                    <a:gd name="T63" fmla="*/ 2147483646 h 973"/>
                    <a:gd name="T64" fmla="*/ 2147483646 w 1022"/>
                    <a:gd name="T65" fmla="*/ 2147483646 h 973"/>
                    <a:gd name="T66" fmla="*/ 2147483646 w 1022"/>
                    <a:gd name="T67" fmla="*/ 2147483646 h 973"/>
                    <a:gd name="T68" fmla="*/ 2147483646 w 1022"/>
                    <a:gd name="T69" fmla="*/ 2147483646 h 973"/>
                    <a:gd name="T70" fmla="*/ 2147483646 w 1022"/>
                    <a:gd name="T71" fmla="*/ 2147483646 h 973"/>
                    <a:gd name="T72" fmla="*/ 2147483646 w 1022"/>
                    <a:gd name="T73" fmla="*/ 2147483646 h 973"/>
                    <a:gd name="T74" fmla="*/ 2147483646 w 1022"/>
                    <a:gd name="T75" fmla="*/ 2147483646 h 973"/>
                    <a:gd name="T76" fmla="*/ 2147483646 w 1022"/>
                    <a:gd name="T77" fmla="*/ 2147483646 h 973"/>
                    <a:gd name="T78" fmla="*/ 2147483646 w 1022"/>
                    <a:gd name="T79" fmla="*/ 2147483646 h 973"/>
                    <a:gd name="T80" fmla="*/ 2147483646 w 1022"/>
                    <a:gd name="T81" fmla="*/ 2147483646 h 973"/>
                    <a:gd name="T82" fmla="*/ 2147483646 w 1022"/>
                    <a:gd name="T83" fmla="*/ 2147483646 h 973"/>
                    <a:gd name="T84" fmla="*/ 2147483646 w 1022"/>
                    <a:gd name="T85" fmla="*/ 2147483646 h 973"/>
                    <a:gd name="T86" fmla="*/ 2147483646 w 1022"/>
                    <a:gd name="T87" fmla="*/ 2147483646 h 97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22" h="973">
                      <a:moveTo>
                        <a:pt x="596" y="882"/>
                      </a:moveTo>
                      <a:lnTo>
                        <a:pt x="426" y="882"/>
                      </a:lnTo>
                      <a:cubicBezTo>
                        <a:pt x="414" y="882"/>
                        <a:pt x="403" y="892"/>
                        <a:pt x="403" y="904"/>
                      </a:cubicBezTo>
                      <a:cubicBezTo>
                        <a:pt x="403" y="916"/>
                        <a:pt x="414" y="926"/>
                        <a:pt x="426" y="926"/>
                      </a:cubicBezTo>
                      <a:lnTo>
                        <a:pt x="596" y="926"/>
                      </a:lnTo>
                      <a:cubicBezTo>
                        <a:pt x="609" y="926"/>
                        <a:pt x="619" y="916"/>
                        <a:pt x="619" y="904"/>
                      </a:cubicBezTo>
                      <a:cubicBezTo>
                        <a:pt x="619" y="892"/>
                        <a:pt x="609" y="882"/>
                        <a:pt x="596" y="882"/>
                      </a:cubicBezTo>
                      <a:close/>
                      <a:moveTo>
                        <a:pt x="596" y="813"/>
                      </a:moveTo>
                      <a:lnTo>
                        <a:pt x="596" y="813"/>
                      </a:lnTo>
                      <a:lnTo>
                        <a:pt x="426" y="813"/>
                      </a:lnTo>
                      <a:cubicBezTo>
                        <a:pt x="414" y="813"/>
                        <a:pt x="403" y="823"/>
                        <a:pt x="403" y="835"/>
                      </a:cubicBezTo>
                      <a:cubicBezTo>
                        <a:pt x="403" y="848"/>
                        <a:pt x="414" y="858"/>
                        <a:pt x="426" y="858"/>
                      </a:cubicBezTo>
                      <a:lnTo>
                        <a:pt x="596" y="858"/>
                      </a:lnTo>
                      <a:cubicBezTo>
                        <a:pt x="609" y="858"/>
                        <a:pt x="619" y="848"/>
                        <a:pt x="619" y="835"/>
                      </a:cubicBezTo>
                      <a:cubicBezTo>
                        <a:pt x="619" y="823"/>
                        <a:pt x="609" y="813"/>
                        <a:pt x="596" y="813"/>
                      </a:cubicBezTo>
                      <a:close/>
                      <a:moveTo>
                        <a:pt x="511" y="973"/>
                      </a:moveTo>
                      <a:lnTo>
                        <a:pt x="511" y="973"/>
                      </a:lnTo>
                      <a:lnTo>
                        <a:pt x="585" y="946"/>
                      </a:lnTo>
                      <a:lnTo>
                        <a:pt x="437" y="946"/>
                      </a:lnTo>
                      <a:lnTo>
                        <a:pt x="511" y="973"/>
                      </a:lnTo>
                      <a:close/>
                      <a:moveTo>
                        <a:pt x="514" y="261"/>
                      </a:moveTo>
                      <a:lnTo>
                        <a:pt x="514" y="261"/>
                      </a:lnTo>
                      <a:lnTo>
                        <a:pt x="508" y="261"/>
                      </a:lnTo>
                      <a:cubicBezTo>
                        <a:pt x="384" y="261"/>
                        <a:pt x="272" y="362"/>
                        <a:pt x="272" y="486"/>
                      </a:cubicBezTo>
                      <a:cubicBezTo>
                        <a:pt x="272" y="611"/>
                        <a:pt x="377" y="682"/>
                        <a:pt x="388" y="721"/>
                      </a:cubicBezTo>
                      <a:cubicBezTo>
                        <a:pt x="398" y="759"/>
                        <a:pt x="388" y="778"/>
                        <a:pt x="416" y="787"/>
                      </a:cubicBezTo>
                      <a:cubicBezTo>
                        <a:pt x="444" y="796"/>
                        <a:pt x="508" y="794"/>
                        <a:pt x="508" y="794"/>
                      </a:cubicBezTo>
                      <a:lnTo>
                        <a:pt x="514" y="794"/>
                      </a:lnTo>
                      <a:cubicBezTo>
                        <a:pt x="514" y="794"/>
                        <a:pt x="578" y="796"/>
                        <a:pt x="606" y="787"/>
                      </a:cubicBezTo>
                      <a:cubicBezTo>
                        <a:pt x="634" y="778"/>
                        <a:pt x="624" y="759"/>
                        <a:pt x="634" y="721"/>
                      </a:cubicBezTo>
                      <a:cubicBezTo>
                        <a:pt x="645" y="682"/>
                        <a:pt x="750" y="611"/>
                        <a:pt x="750" y="486"/>
                      </a:cubicBezTo>
                      <a:cubicBezTo>
                        <a:pt x="750" y="362"/>
                        <a:pt x="638" y="261"/>
                        <a:pt x="514" y="261"/>
                      </a:cubicBezTo>
                      <a:close/>
                      <a:moveTo>
                        <a:pt x="201" y="527"/>
                      </a:moveTo>
                      <a:lnTo>
                        <a:pt x="201" y="527"/>
                      </a:lnTo>
                      <a:cubicBezTo>
                        <a:pt x="201" y="509"/>
                        <a:pt x="183" y="495"/>
                        <a:pt x="162" y="495"/>
                      </a:cubicBezTo>
                      <a:lnTo>
                        <a:pt x="39" y="495"/>
                      </a:lnTo>
                      <a:cubicBezTo>
                        <a:pt x="17" y="495"/>
                        <a:pt x="0" y="509"/>
                        <a:pt x="0" y="527"/>
                      </a:cubicBezTo>
                      <a:cubicBezTo>
                        <a:pt x="0" y="544"/>
                        <a:pt x="17" y="558"/>
                        <a:pt x="39" y="558"/>
                      </a:cubicBezTo>
                      <a:lnTo>
                        <a:pt x="162" y="558"/>
                      </a:lnTo>
                      <a:cubicBezTo>
                        <a:pt x="183" y="558"/>
                        <a:pt x="201" y="544"/>
                        <a:pt x="201" y="527"/>
                      </a:cubicBezTo>
                      <a:close/>
                      <a:moveTo>
                        <a:pt x="983" y="495"/>
                      </a:moveTo>
                      <a:lnTo>
                        <a:pt x="983" y="495"/>
                      </a:lnTo>
                      <a:lnTo>
                        <a:pt x="860" y="495"/>
                      </a:lnTo>
                      <a:cubicBezTo>
                        <a:pt x="839" y="495"/>
                        <a:pt x="822" y="509"/>
                        <a:pt x="822" y="527"/>
                      </a:cubicBezTo>
                      <a:cubicBezTo>
                        <a:pt x="822" y="544"/>
                        <a:pt x="839" y="558"/>
                        <a:pt x="860" y="558"/>
                      </a:cubicBezTo>
                      <a:lnTo>
                        <a:pt x="983" y="558"/>
                      </a:lnTo>
                      <a:cubicBezTo>
                        <a:pt x="1005" y="558"/>
                        <a:pt x="1022" y="544"/>
                        <a:pt x="1022" y="527"/>
                      </a:cubicBezTo>
                      <a:cubicBezTo>
                        <a:pt x="1022" y="509"/>
                        <a:pt x="1005" y="495"/>
                        <a:pt x="983" y="495"/>
                      </a:cubicBezTo>
                      <a:close/>
                      <a:moveTo>
                        <a:pt x="782" y="296"/>
                      </a:moveTo>
                      <a:lnTo>
                        <a:pt x="782" y="296"/>
                      </a:lnTo>
                      <a:lnTo>
                        <a:pt x="869" y="209"/>
                      </a:lnTo>
                      <a:cubicBezTo>
                        <a:pt x="885" y="194"/>
                        <a:pt x="887" y="172"/>
                        <a:pt x="874" y="159"/>
                      </a:cubicBezTo>
                      <a:cubicBezTo>
                        <a:pt x="862" y="147"/>
                        <a:pt x="839" y="149"/>
                        <a:pt x="824" y="164"/>
                      </a:cubicBezTo>
                      <a:lnTo>
                        <a:pt x="737" y="251"/>
                      </a:lnTo>
                      <a:cubicBezTo>
                        <a:pt x="722" y="266"/>
                        <a:pt x="720" y="289"/>
                        <a:pt x="732" y="301"/>
                      </a:cubicBezTo>
                      <a:cubicBezTo>
                        <a:pt x="745" y="314"/>
                        <a:pt x="767" y="311"/>
                        <a:pt x="782" y="296"/>
                      </a:cubicBezTo>
                      <a:close/>
                      <a:moveTo>
                        <a:pt x="508" y="201"/>
                      </a:moveTo>
                      <a:lnTo>
                        <a:pt x="508" y="201"/>
                      </a:lnTo>
                      <a:cubicBezTo>
                        <a:pt x="526" y="201"/>
                        <a:pt x="540" y="183"/>
                        <a:pt x="540" y="162"/>
                      </a:cubicBezTo>
                      <a:lnTo>
                        <a:pt x="540" y="39"/>
                      </a:lnTo>
                      <a:cubicBezTo>
                        <a:pt x="540" y="18"/>
                        <a:pt x="526" y="0"/>
                        <a:pt x="508" y="0"/>
                      </a:cubicBezTo>
                      <a:cubicBezTo>
                        <a:pt x="491" y="0"/>
                        <a:pt x="476" y="18"/>
                        <a:pt x="476" y="39"/>
                      </a:cubicBezTo>
                      <a:lnTo>
                        <a:pt x="476" y="162"/>
                      </a:lnTo>
                      <a:cubicBezTo>
                        <a:pt x="476" y="183"/>
                        <a:pt x="491" y="201"/>
                        <a:pt x="508" y="201"/>
                      </a:cubicBezTo>
                      <a:close/>
                      <a:moveTo>
                        <a:pt x="229" y="283"/>
                      </a:moveTo>
                      <a:lnTo>
                        <a:pt x="229" y="283"/>
                      </a:lnTo>
                      <a:cubicBezTo>
                        <a:pt x="244" y="299"/>
                        <a:pt x="267" y="301"/>
                        <a:pt x="279" y="288"/>
                      </a:cubicBezTo>
                      <a:cubicBezTo>
                        <a:pt x="292" y="276"/>
                        <a:pt x="289" y="254"/>
                        <a:pt x="274" y="238"/>
                      </a:cubicBezTo>
                      <a:lnTo>
                        <a:pt x="187" y="151"/>
                      </a:lnTo>
                      <a:cubicBezTo>
                        <a:pt x="172" y="136"/>
                        <a:pt x="149" y="134"/>
                        <a:pt x="137" y="146"/>
                      </a:cubicBezTo>
                      <a:cubicBezTo>
                        <a:pt x="125" y="159"/>
                        <a:pt x="127" y="181"/>
                        <a:pt x="142" y="196"/>
                      </a:cubicBezTo>
                      <a:lnTo>
                        <a:pt x="229" y="283"/>
                      </a:lnTo>
                      <a:close/>
                      <a:moveTo>
                        <a:pt x="240" y="756"/>
                      </a:moveTo>
                      <a:lnTo>
                        <a:pt x="240" y="756"/>
                      </a:lnTo>
                      <a:lnTo>
                        <a:pt x="153" y="843"/>
                      </a:lnTo>
                      <a:cubicBezTo>
                        <a:pt x="137" y="859"/>
                        <a:pt x="135" y="881"/>
                        <a:pt x="148" y="894"/>
                      </a:cubicBezTo>
                      <a:cubicBezTo>
                        <a:pt x="160" y="906"/>
                        <a:pt x="183" y="904"/>
                        <a:pt x="198" y="889"/>
                      </a:cubicBezTo>
                      <a:lnTo>
                        <a:pt x="285" y="802"/>
                      </a:lnTo>
                      <a:cubicBezTo>
                        <a:pt x="300" y="786"/>
                        <a:pt x="302" y="764"/>
                        <a:pt x="290" y="751"/>
                      </a:cubicBezTo>
                      <a:cubicBezTo>
                        <a:pt x="277" y="739"/>
                        <a:pt x="255" y="741"/>
                        <a:pt x="240" y="756"/>
                      </a:cubicBezTo>
                      <a:close/>
                      <a:moveTo>
                        <a:pt x="793" y="769"/>
                      </a:moveTo>
                      <a:lnTo>
                        <a:pt x="793" y="769"/>
                      </a:lnTo>
                      <a:cubicBezTo>
                        <a:pt x="778" y="754"/>
                        <a:pt x="755" y="752"/>
                        <a:pt x="743" y="764"/>
                      </a:cubicBezTo>
                      <a:cubicBezTo>
                        <a:pt x="731" y="777"/>
                        <a:pt x="733" y="799"/>
                        <a:pt x="748" y="814"/>
                      </a:cubicBezTo>
                      <a:lnTo>
                        <a:pt x="835" y="901"/>
                      </a:lnTo>
                      <a:cubicBezTo>
                        <a:pt x="850" y="916"/>
                        <a:pt x="873" y="919"/>
                        <a:pt x="885" y="906"/>
                      </a:cubicBezTo>
                      <a:cubicBezTo>
                        <a:pt x="897" y="894"/>
                        <a:pt x="895" y="871"/>
                        <a:pt x="880" y="856"/>
                      </a:cubicBezTo>
                      <a:lnTo>
                        <a:pt x="793" y="76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cs typeface="+mn-ea"/>
                    <a:sym typeface="+mn-lt"/>
                  </a:endParaRPr>
                </a:p>
              </p:txBody>
            </p:sp>
          </p:grpSp>
          <p:sp>
            <p:nvSpPr>
              <p:cNvPr id="75" name="Rectangle 14"/>
              <p:cNvSpPr>
                <a:spLocks noChangeArrowheads="1"/>
              </p:cNvSpPr>
              <p:nvPr/>
            </p:nvSpPr>
            <p:spPr bwMode="auto">
              <a:xfrm>
                <a:off x="5581874" y="3809739"/>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mn-lt"/>
                    <a:ea typeface="+mn-ea"/>
                    <a:cs typeface="+mn-ea"/>
                    <a:sym typeface="+mn-lt"/>
                  </a:rPr>
                  <a:t>PART </a:t>
                </a:r>
                <a:r>
                  <a:rPr lang="en-US" altLang="zh-CN" sz="1600" b="1" dirty="0">
                    <a:solidFill>
                      <a:srgbClr val="313D51"/>
                    </a:solidFill>
                    <a:latin typeface="+mn-lt"/>
                    <a:ea typeface="+mn-ea"/>
                    <a:cs typeface="+mn-ea"/>
                    <a:sym typeface="+mn-lt"/>
                  </a:rPr>
                  <a:t>3</a:t>
                </a:r>
                <a:endParaRPr lang="zh-CN" altLang="en-US" sz="1800" b="1" dirty="0">
                  <a:solidFill>
                    <a:srgbClr val="313D51"/>
                  </a:solidFill>
                  <a:latin typeface="+mn-lt"/>
                  <a:ea typeface="+mn-ea"/>
                  <a:cs typeface="+mn-ea"/>
                  <a:sym typeface="+mn-lt"/>
                </a:endParaRPr>
              </a:p>
            </p:txBody>
          </p:sp>
          <p:sp>
            <p:nvSpPr>
              <p:cNvPr id="76" name="TextBox 59"/>
              <p:cNvSpPr txBox="1">
                <a:spLocks noChangeArrowheads="1"/>
              </p:cNvSpPr>
              <p:nvPr/>
            </p:nvSpPr>
            <p:spPr bwMode="auto">
              <a:xfrm>
                <a:off x="6566161" y="3744651"/>
                <a:ext cx="3155950"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b="1" dirty="0">
                    <a:solidFill>
                      <a:srgbClr val="313D51"/>
                    </a:solidFill>
                    <a:latin typeface="+mn-lt"/>
                    <a:ea typeface="+mn-ea"/>
                    <a:cs typeface="+mn-ea"/>
                    <a:sym typeface="+mn-lt"/>
                  </a:rPr>
                  <a:t>研究内容与方法</a:t>
                </a:r>
                <a:endParaRPr lang="zh-CN" altLang="en-US" b="1" dirty="0">
                  <a:solidFill>
                    <a:srgbClr val="313D51"/>
                  </a:solidFill>
                  <a:latin typeface="+mn-lt"/>
                  <a:ea typeface="+mn-ea"/>
                  <a:cs typeface="+mn-ea"/>
                  <a:sym typeface="+mn-lt"/>
                </a:endParaRPr>
              </a:p>
            </p:txBody>
          </p:sp>
        </p:grpSp>
        <p:grpSp>
          <p:nvGrpSpPr>
            <p:cNvPr id="71" name="组合 70"/>
            <p:cNvGrpSpPr/>
            <p:nvPr/>
          </p:nvGrpSpPr>
          <p:grpSpPr>
            <a:xfrm flipH="1">
              <a:off x="6433491" y="3876848"/>
              <a:ext cx="4171535" cy="80892"/>
              <a:chOff x="2272062" y="2596259"/>
              <a:chExt cx="4173708" cy="80934"/>
            </a:xfrm>
          </p:grpSpPr>
          <p:cxnSp>
            <p:nvCxnSpPr>
              <p:cNvPr id="72" name="直接连接符 7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73" name="矩形 7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dirty="0">
                  <a:solidFill>
                    <a:srgbClr val="313D51"/>
                  </a:solidFill>
                  <a:cs typeface="+mn-ea"/>
                  <a:sym typeface="+mn-lt"/>
                </a:endParaRPr>
              </a:p>
            </p:txBody>
          </p:sp>
        </p:grpSp>
      </p:grpSp>
      <p:grpSp>
        <p:nvGrpSpPr>
          <p:cNvPr id="79" name="组合 78"/>
          <p:cNvGrpSpPr/>
          <p:nvPr/>
        </p:nvGrpSpPr>
        <p:grpSpPr>
          <a:xfrm>
            <a:off x="5585440" y="3627175"/>
            <a:ext cx="4890672" cy="918845"/>
            <a:chOff x="5714354" y="4244369"/>
            <a:chExt cx="4890672" cy="918845"/>
          </a:xfrm>
        </p:grpSpPr>
        <p:grpSp>
          <p:nvGrpSpPr>
            <p:cNvPr id="80" name="组合 79"/>
            <p:cNvGrpSpPr/>
            <p:nvPr/>
          </p:nvGrpSpPr>
          <p:grpSpPr>
            <a:xfrm>
              <a:off x="5714354" y="4244369"/>
              <a:ext cx="4103687" cy="918845"/>
              <a:chOff x="4753236" y="4446326"/>
              <a:chExt cx="4103687" cy="918845"/>
            </a:xfrm>
          </p:grpSpPr>
          <p:grpSp>
            <p:nvGrpSpPr>
              <p:cNvPr id="84" name="组合 24"/>
              <p:cNvGrpSpPr/>
              <p:nvPr/>
            </p:nvGrpSpPr>
            <p:grpSpPr bwMode="auto">
              <a:xfrm>
                <a:off x="4753236" y="4446326"/>
                <a:ext cx="576262" cy="576263"/>
                <a:chOff x="6170389" y="4955815"/>
                <a:chExt cx="576064" cy="576064"/>
              </a:xfrm>
            </p:grpSpPr>
            <p:sp>
              <p:nvSpPr>
                <p:cNvPr id="87" name="圆角矩形 13"/>
                <p:cNvSpPr>
                  <a:spLocks noChangeArrowheads="1"/>
                </p:cNvSpPr>
                <p:nvPr/>
              </p:nvSpPr>
              <p:spPr bwMode="auto">
                <a:xfrm>
                  <a:off x="6170389" y="4955815"/>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mn-lt"/>
                    <a:ea typeface="+mn-ea"/>
                    <a:cs typeface="+mn-ea"/>
                    <a:sym typeface="+mn-lt"/>
                  </a:endParaRPr>
                </a:p>
              </p:txBody>
            </p:sp>
            <p:sp>
              <p:nvSpPr>
                <p:cNvPr id="88" name="Freeform 11"/>
                <p:cNvSpPr>
                  <a:spLocks noEditPoints="1"/>
                </p:cNvSpPr>
                <p:nvPr/>
              </p:nvSpPr>
              <p:spPr bwMode="auto">
                <a:xfrm>
                  <a:off x="6298628" y="5092507"/>
                  <a:ext cx="315884" cy="273385"/>
                </a:xfrm>
                <a:custGeom>
                  <a:avLst/>
                  <a:gdLst>
                    <a:gd name="T0" fmla="*/ 2147483646 w 948"/>
                    <a:gd name="T1" fmla="*/ 2147483646 h 810"/>
                    <a:gd name="T2" fmla="*/ 2147483646 w 948"/>
                    <a:gd name="T3" fmla="*/ 2147483646 h 810"/>
                    <a:gd name="T4" fmla="*/ 2147483646 w 948"/>
                    <a:gd name="T5" fmla="*/ 2147483646 h 810"/>
                    <a:gd name="T6" fmla="*/ 2147483646 w 948"/>
                    <a:gd name="T7" fmla="*/ 2147483646 h 810"/>
                    <a:gd name="T8" fmla="*/ 2147483646 w 948"/>
                    <a:gd name="T9" fmla="*/ 2147483646 h 810"/>
                    <a:gd name="T10" fmla="*/ 2147483646 w 948"/>
                    <a:gd name="T11" fmla="*/ 2147483646 h 810"/>
                    <a:gd name="T12" fmla="*/ 2147483646 w 948"/>
                    <a:gd name="T13" fmla="*/ 2147483646 h 810"/>
                    <a:gd name="T14" fmla="*/ 2147483646 w 948"/>
                    <a:gd name="T15" fmla="*/ 2147483646 h 810"/>
                    <a:gd name="T16" fmla="*/ 2147483646 w 948"/>
                    <a:gd name="T17" fmla="*/ 2147483646 h 810"/>
                    <a:gd name="T18" fmla="*/ 2147483646 w 948"/>
                    <a:gd name="T19" fmla="*/ 2147483646 h 810"/>
                    <a:gd name="T20" fmla="*/ 2147483646 w 948"/>
                    <a:gd name="T21" fmla="*/ 2147483646 h 810"/>
                    <a:gd name="T22" fmla="*/ 2147483646 w 948"/>
                    <a:gd name="T23" fmla="*/ 2147483646 h 810"/>
                    <a:gd name="T24" fmla="*/ 2147483646 w 948"/>
                    <a:gd name="T25" fmla="*/ 2147483646 h 810"/>
                    <a:gd name="T26" fmla="*/ 2147483646 w 948"/>
                    <a:gd name="T27" fmla="*/ 2147483646 h 810"/>
                    <a:gd name="T28" fmla="*/ 2147483646 w 948"/>
                    <a:gd name="T29" fmla="*/ 2147483646 h 810"/>
                    <a:gd name="T30" fmla="*/ 2147483646 w 948"/>
                    <a:gd name="T31" fmla="*/ 2147483646 h 810"/>
                    <a:gd name="T32" fmla="*/ 2147483646 w 948"/>
                    <a:gd name="T33" fmla="*/ 2147483646 h 810"/>
                    <a:gd name="T34" fmla="*/ 2147483646 w 948"/>
                    <a:gd name="T35" fmla="*/ 2147483646 h 810"/>
                    <a:gd name="T36" fmla="*/ 2147483646 w 948"/>
                    <a:gd name="T37" fmla="*/ 2147483646 h 810"/>
                    <a:gd name="T38" fmla="*/ 2147483646 w 948"/>
                    <a:gd name="T39" fmla="*/ 2147483646 h 810"/>
                    <a:gd name="T40" fmla="*/ 2147483646 w 948"/>
                    <a:gd name="T41" fmla="*/ 2147483646 h 810"/>
                    <a:gd name="T42" fmla="*/ 2147483646 w 948"/>
                    <a:gd name="T43" fmla="*/ 2147483646 h 810"/>
                    <a:gd name="T44" fmla="*/ 2147483646 w 948"/>
                    <a:gd name="T45" fmla="*/ 2147483646 h 810"/>
                    <a:gd name="T46" fmla="*/ 2147483646 w 948"/>
                    <a:gd name="T47" fmla="*/ 2147483646 h 810"/>
                    <a:gd name="T48" fmla="*/ 2147483646 w 948"/>
                    <a:gd name="T49" fmla="*/ 2147483646 h 810"/>
                    <a:gd name="T50" fmla="*/ 2147483646 w 948"/>
                    <a:gd name="T51" fmla="*/ 2147483646 h 810"/>
                    <a:gd name="T52" fmla="*/ 2147483646 w 948"/>
                    <a:gd name="T53" fmla="*/ 2147483646 h 810"/>
                    <a:gd name="T54" fmla="*/ 2147483646 w 948"/>
                    <a:gd name="T55" fmla="*/ 2147483646 h 810"/>
                    <a:gd name="T56" fmla="*/ 2147483646 w 948"/>
                    <a:gd name="T57" fmla="*/ 2147483646 h 810"/>
                    <a:gd name="T58" fmla="*/ 2147483646 w 948"/>
                    <a:gd name="T59" fmla="*/ 2147483646 h 810"/>
                    <a:gd name="T60" fmla="*/ 2147483646 w 948"/>
                    <a:gd name="T61" fmla="*/ 2147483646 h 810"/>
                    <a:gd name="T62" fmla="*/ 2147483646 w 948"/>
                    <a:gd name="T63" fmla="*/ 2147483646 h 810"/>
                    <a:gd name="T64" fmla="*/ 2147483646 w 948"/>
                    <a:gd name="T65" fmla="*/ 2147483646 h 810"/>
                    <a:gd name="T66" fmla="*/ 2147483646 w 948"/>
                    <a:gd name="T67" fmla="*/ 2147483646 h 810"/>
                    <a:gd name="T68" fmla="*/ 2147483646 w 948"/>
                    <a:gd name="T69" fmla="*/ 2147483646 h 810"/>
                    <a:gd name="T70" fmla="*/ 2147483646 w 948"/>
                    <a:gd name="T71" fmla="*/ 2147483646 h 810"/>
                    <a:gd name="T72" fmla="*/ 2147483646 w 948"/>
                    <a:gd name="T73" fmla="*/ 2147483646 h 810"/>
                    <a:gd name="T74" fmla="*/ 2147483646 w 948"/>
                    <a:gd name="T75" fmla="*/ 2147483646 h 810"/>
                    <a:gd name="T76" fmla="*/ 2147483646 w 948"/>
                    <a:gd name="T77" fmla="*/ 2147483646 h 810"/>
                    <a:gd name="T78" fmla="*/ 2147483646 w 948"/>
                    <a:gd name="T79" fmla="*/ 2147483646 h 810"/>
                    <a:gd name="T80" fmla="*/ 2147483646 w 948"/>
                    <a:gd name="T81" fmla="*/ 2147483646 h 810"/>
                    <a:gd name="T82" fmla="*/ 2147483646 w 948"/>
                    <a:gd name="T83" fmla="*/ 2147483646 h 810"/>
                    <a:gd name="T84" fmla="*/ 2147483646 w 948"/>
                    <a:gd name="T85" fmla="*/ 2147483646 h 810"/>
                    <a:gd name="T86" fmla="*/ 2147483646 w 948"/>
                    <a:gd name="T87" fmla="*/ 2147483646 h 810"/>
                    <a:gd name="T88" fmla="*/ 2147483646 w 948"/>
                    <a:gd name="T89" fmla="*/ 2147483646 h 810"/>
                    <a:gd name="T90" fmla="*/ 2147483646 w 948"/>
                    <a:gd name="T91" fmla="*/ 2147483646 h 810"/>
                    <a:gd name="T92" fmla="*/ 2147483646 w 948"/>
                    <a:gd name="T93" fmla="*/ 2147483646 h 810"/>
                    <a:gd name="T94" fmla="*/ 2147483646 w 948"/>
                    <a:gd name="T95" fmla="*/ 2147483646 h 810"/>
                    <a:gd name="T96" fmla="*/ 2147483646 w 948"/>
                    <a:gd name="T97" fmla="*/ 2147483646 h 810"/>
                    <a:gd name="T98" fmla="*/ 2147483646 w 948"/>
                    <a:gd name="T99" fmla="*/ 2147483646 h 810"/>
                    <a:gd name="T100" fmla="*/ 2147483646 w 948"/>
                    <a:gd name="T101" fmla="*/ 2147483646 h 810"/>
                    <a:gd name="T102" fmla="*/ 2147483646 w 948"/>
                    <a:gd name="T103" fmla="*/ 2147483646 h 810"/>
                    <a:gd name="T104" fmla="*/ 2147483646 w 948"/>
                    <a:gd name="T105" fmla="*/ 2147483646 h 810"/>
                    <a:gd name="T106" fmla="*/ 2147483646 w 948"/>
                    <a:gd name="T107" fmla="*/ 2147483646 h 810"/>
                    <a:gd name="T108" fmla="*/ 2147483646 w 948"/>
                    <a:gd name="T109" fmla="*/ 2147483646 h 810"/>
                    <a:gd name="T110" fmla="*/ 2147483646 w 948"/>
                    <a:gd name="T111" fmla="*/ 2147483646 h 810"/>
                    <a:gd name="T112" fmla="*/ 2147483646 w 948"/>
                    <a:gd name="T113" fmla="*/ 2147483646 h 810"/>
                    <a:gd name="T114" fmla="*/ 2147483646 w 948"/>
                    <a:gd name="T115" fmla="*/ 2147483646 h 810"/>
                    <a:gd name="T116" fmla="*/ 2147483646 w 948"/>
                    <a:gd name="T117" fmla="*/ 2147483646 h 810"/>
                    <a:gd name="T118" fmla="*/ 2147483646 w 948"/>
                    <a:gd name="T119" fmla="*/ 2147483646 h 8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48" h="810">
                      <a:moveTo>
                        <a:pt x="588" y="151"/>
                      </a:moveTo>
                      <a:cubicBezTo>
                        <a:pt x="588" y="151"/>
                        <a:pt x="588" y="152"/>
                        <a:pt x="588" y="152"/>
                      </a:cubicBezTo>
                      <a:cubicBezTo>
                        <a:pt x="588" y="153"/>
                        <a:pt x="589" y="154"/>
                        <a:pt x="589" y="155"/>
                      </a:cubicBezTo>
                      <a:cubicBezTo>
                        <a:pt x="589" y="156"/>
                        <a:pt x="589" y="156"/>
                        <a:pt x="589" y="157"/>
                      </a:cubicBezTo>
                      <a:cubicBezTo>
                        <a:pt x="589" y="158"/>
                        <a:pt x="589" y="159"/>
                        <a:pt x="589" y="161"/>
                      </a:cubicBezTo>
                      <a:cubicBezTo>
                        <a:pt x="589" y="161"/>
                        <a:pt x="589" y="161"/>
                        <a:pt x="589" y="161"/>
                      </a:cubicBezTo>
                      <a:cubicBezTo>
                        <a:pt x="589" y="162"/>
                        <a:pt x="589" y="164"/>
                        <a:pt x="589" y="165"/>
                      </a:cubicBezTo>
                      <a:cubicBezTo>
                        <a:pt x="589" y="165"/>
                        <a:pt x="589" y="166"/>
                        <a:pt x="589" y="166"/>
                      </a:cubicBezTo>
                      <a:cubicBezTo>
                        <a:pt x="589" y="167"/>
                        <a:pt x="589" y="168"/>
                        <a:pt x="589" y="169"/>
                      </a:cubicBezTo>
                      <a:cubicBezTo>
                        <a:pt x="589" y="170"/>
                        <a:pt x="589" y="170"/>
                        <a:pt x="589" y="171"/>
                      </a:cubicBezTo>
                      <a:cubicBezTo>
                        <a:pt x="588" y="178"/>
                        <a:pt x="586" y="185"/>
                        <a:pt x="584" y="191"/>
                      </a:cubicBezTo>
                      <a:cubicBezTo>
                        <a:pt x="584" y="192"/>
                        <a:pt x="583" y="193"/>
                        <a:pt x="583" y="194"/>
                      </a:cubicBezTo>
                      <a:cubicBezTo>
                        <a:pt x="583" y="195"/>
                        <a:pt x="583" y="195"/>
                        <a:pt x="583" y="195"/>
                      </a:cubicBezTo>
                      <a:cubicBezTo>
                        <a:pt x="583" y="196"/>
                        <a:pt x="582" y="197"/>
                        <a:pt x="582" y="198"/>
                      </a:cubicBezTo>
                      <a:cubicBezTo>
                        <a:pt x="582" y="198"/>
                        <a:pt x="582" y="198"/>
                        <a:pt x="582" y="198"/>
                      </a:cubicBezTo>
                      <a:cubicBezTo>
                        <a:pt x="580" y="201"/>
                        <a:pt x="579" y="204"/>
                        <a:pt x="577" y="207"/>
                      </a:cubicBezTo>
                      <a:cubicBezTo>
                        <a:pt x="577" y="207"/>
                        <a:pt x="577" y="207"/>
                        <a:pt x="577" y="208"/>
                      </a:cubicBezTo>
                      <a:cubicBezTo>
                        <a:pt x="577" y="208"/>
                        <a:pt x="576" y="209"/>
                        <a:pt x="575" y="210"/>
                      </a:cubicBezTo>
                      <a:cubicBezTo>
                        <a:pt x="575" y="210"/>
                        <a:pt x="575" y="211"/>
                        <a:pt x="575" y="211"/>
                      </a:cubicBezTo>
                      <a:cubicBezTo>
                        <a:pt x="573" y="215"/>
                        <a:pt x="570" y="218"/>
                        <a:pt x="567" y="222"/>
                      </a:cubicBezTo>
                      <a:cubicBezTo>
                        <a:pt x="567" y="222"/>
                        <a:pt x="567" y="222"/>
                        <a:pt x="567" y="222"/>
                      </a:cubicBezTo>
                      <a:cubicBezTo>
                        <a:pt x="566" y="223"/>
                        <a:pt x="566" y="224"/>
                        <a:pt x="565" y="224"/>
                      </a:cubicBezTo>
                      <a:cubicBezTo>
                        <a:pt x="565" y="224"/>
                        <a:pt x="565" y="225"/>
                        <a:pt x="565" y="225"/>
                      </a:cubicBezTo>
                      <a:cubicBezTo>
                        <a:pt x="562" y="227"/>
                        <a:pt x="560" y="230"/>
                        <a:pt x="558" y="232"/>
                      </a:cubicBezTo>
                      <a:cubicBezTo>
                        <a:pt x="558" y="232"/>
                        <a:pt x="557" y="232"/>
                        <a:pt x="557" y="232"/>
                      </a:cubicBezTo>
                      <a:cubicBezTo>
                        <a:pt x="557" y="233"/>
                        <a:pt x="556" y="233"/>
                        <a:pt x="555" y="234"/>
                      </a:cubicBezTo>
                      <a:cubicBezTo>
                        <a:pt x="555" y="234"/>
                        <a:pt x="555" y="234"/>
                        <a:pt x="554" y="234"/>
                      </a:cubicBezTo>
                      <a:cubicBezTo>
                        <a:pt x="554" y="235"/>
                        <a:pt x="553" y="236"/>
                        <a:pt x="552" y="236"/>
                      </a:cubicBezTo>
                      <a:cubicBezTo>
                        <a:pt x="547" y="240"/>
                        <a:pt x="543" y="243"/>
                        <a:pt x="537" y="246"/>
                      </a:cubicBezTo>
                      <a:cubicBezTo>
                        <a:pt x="536" y="246"/>
                        <a:pt x="535" y="247"/>
                        <a:pt x="534" y="247"/>
                      </a:cubicBezTo>
                      <a:cubicBezTo>
                        <a:pt x="533" y="247"/>
                        <a:pt x="533" y="248"/>
                        <a:pt x="532" y="248"/>
                      </a:cubicBezTo>
                      <a:cubicBezTo>
                        <a:pt x="532" y="248"/>
                        <a:pt x="531" y="249"/>
                        <a:pt x="530" y="249"/>
                      </a:cubicBezTo>
                      <a:cubicBezTo>
                        <a:pt x="529" y="249"/>
                        <a:pt x="529" y="249"/>
                        <a:pt x="528" y="249"/>
                      </a:cubicBezTo>
                      <a:cubicBezTo>
                        <a:pt x="527" y="250"/>
                        <a:pt x="526" y="250"/>
                        <a:pt x="525" y="251"/>
                      </a:cubicBezTo>
                      <a:cubicBezTo>
                        <a:pt x="525" y="251"/>
                        <a:pt x="525" y="251"/>
                        <a:pt x="525" y="251"/>
                      </a:cubicBezTo>
                      <a:cubicBezTo>
                        <a:pt x="523" y="251"/>
                        <a:pt x="522" y="252"/>
                        <a:pt x="520" y="252"/>
                      </a:cubicBezTo>
                      <a:cubicBezTo>
                        <a:pt x="520" y="252"/>
                        <a:pt x="520" y="252"/>
                        <a:pt x="519" y="252"/>
                      </a:cubicBezTo>
                      <a:cubicBezTo>
                        <a:pt x="518" y="253"/>
                        <a:pt x="517" y="253"/>
                        <a:pt x="516" y="253"/>
                      </a:cubicBezTo>
                      <a:cubicBezTo>
                        <a:pt x="516" y="253"/>
                        <a:pt x="515" y="253"/>
                        <a:pt x="515" y="253"/>
                      </a:cubicBezTo>
                      <a:cubicBezTo>
                        <a:pt x="514" y="254"/>
                        <a:pt x="512" y="254"/>
                        <a:pt x="511" y="254"/>
                      </a:cubicBezTo>
                      <a:cubicBezTo>
                        <a:pt x="509" y="254"/>
                        <a:pt x="508" y="255"/>
                        <a:pt x="506" y="255"/>
                      </a:cubicBezTo>
                      <a:cubicBezTo>
                        <a:pt x="506" y="255"/>
                        <a:pt x="506" y="255"/>
                        <a:pt x="505" y="255"/>
                      </a:cubicBezTo>
                      <a:cubicBezTo>
                        <a:pt x="504" y="255"/>
                        <a:pt x="503" y="255"/>
                        <a:pt x="502" y="255"/>
                      </a:cubicBezTo>
                      <a:cubicBezTo>
                        <a:pt x="502" y="255"/>
                        <a:pt x="501" y="255"/>
                        <a:pt x="501" y="255"/>
                      </a:cubicBezTo>
                      <a:cubicBezTo>
                        <a:pt x="499" y="255"/>
                        <a:pt x="498" y="255"/>
                        <a:pt x="496" y="255"/>
                      </a:cubicBezTo>
                      <a:cubicBezTo>
                        <a:pt x="496" y="255"/>
                        <a:pt x="496" y="255"/>
                        <a:pt x="496" y="255"/>
                      </a:cubicBezTo>
                      <a:cubicBezTo>
                        <a:pt x="495" y="255"/>
                        <a:pt x="494" y="255"/>
                        <a:pt x="492" y="255"/>
                      </a:cubicBezTo>
                      <a:cubicBezTo>
                        <a:pt x="492" y="255"/>
                        <a:pt x="491" y="255"/>
                        <a:pt x="491" y="255"/>
                      </a:cubicBezTo>
                      <a:cubicBezTo>
                        <a:pt x="490" y="255"/>
                        <a:pt x="489" y="255"/>
                        <a:pt x="488" y="255"/>
                      </a:cubicBezTo>
                      <a:cubicBezTo>
                        <a:pt x="488" y="255"/>
                        <a:pt x="487" y="255"/>
                        <a:pt x="487" y="255"/>
                      </a:cubicBezTo>
                      <a:cubicBezTo>
                        <a:pt x="485" y="255"/>
                        <a:pt x="484" y="255"/>
                        <a:pt x="483" y="255"/>
                      </a:cubicBezTo>
                      <a:cubicBezTo>
                        <a:pt x="477" y="254"/>
                        <a:pt x="471" y="253"/>
                        <a:pt x="466" y="251"/>
                      </a:cubicBezTo>
                      <a:cubicBezTo>
                        <a:pt x="465" y="250"/>
                        <a:pt x="464" y="250"/>
                        <a:pt x="463" y="250"/>
                      </a:cubicBezTo>
                      <a:cubicBezTo>
                        <a:pt x="463" y="250"/>
                        <a:pt x="462" y="250"/>
                        <a:pt x="462" y="249"/>
                      </a:cubicBezTo>
                      <a:cubicBezTo>
                        <a:pt x="461" y="249"/>
                        <a:pt x="460" y="249"/>
                        <a:pt x="459" y="248"/>
                      </a:cubicBezTo>
                      <a:cubicBezTo>
                        <a:pt x="459" y="248"/>
                        <a:pt x="459" y="248"/>
                        <a:pt x="459" y="248"/>
                      </a:cubicBezTo>
                      <a:cubicBezTo>
                        <a:pt x="456" y="247"/>
                        <a:pt x="453" y="245"/>
                        <a:pt x="450" y="244"/>
                      </a:cubicBezTo>
                      <a:cubicBezTo>
                        <a:pt x="450" y="244"/>
                        <a:pt x="450" y="244"/>
                        <a:pt x="450" y="244"/>
                      </a:cubicBezTo>
                      <a:cubicBezTo>
                        <a:pt x="449" y="243"/>
                        <a:pt x="448" y="243"/>
                        <a:pt x="447" y="242"/>
                      </a:cubicBezTo>
                      <a:cubicBezTo>
                        <a:pt x="447" y="242"/>
                        <a:pt x="447" y="242"/>
                        <a:pt x="446" y="242"/>
                      </a:cubicBezTo>
                      <a:cubicBezTo>
                        <a:pt x="443" y="239"/>
                        <a:pt x="439" y="237"/>
                        <a:pt x="436" y="234"/>
                      </a:cubicBezTo>
                      <a:cubicBezTo>
                        <a:pt x="435" y="234"/>
                        <a:pt x="435" y="234"/>
                        <a:pt x="435" y="234"/>
                      </a:cubicBezTo>
                      <a:cubicBezTo>
                        <a:pt x="434" y="233"/>
                        <a:pt x="434" y="232"/>
                        <a:pt x="433" y="232"/>
                      </a:cubicBezTo>
                      <a:cubicBezTo>
                        <a:pt x="433" y="231"/>
                        <a:pt x="433" y="231"/>
                        <a:pt x="432" y="231"/>
                      </a:cubicBezTo>
                      <a:cubicBezTo>
                        <a:pt x="430" y="229"/>
                        <a:pt x="428" y="227"/>
                        <a:pt x="425" y="224"/>
                      </a:cubicBezTo>
                      <a:cubicBezTo>
                        <a:pt x="425" y="224"/>
                        <a:pt x="425" y="224"/>
                        <a:pt x="425" y="224"/>
                      </a:cubicBezTo>
                      <a:cubicBezTo>
                        <a:pt x="425" y="223"/>
                        <a:pt x="424" y="222"/>
                        <a:pt x="423" y="222"/>
                      </a:cubicBezTo>
                      <a:cubicBezTo>
                        <a:pt x="423" y="221"/>
                        <a:pt x="423" y="221"/>
                        <a:pt x="423" y="221"/>
                      </a:cubicBezTo>
                      <a:cubicBezTo>
                        <a:pt x="422" y="220"/>
                        <a:pt x="421" y="219"/>
                        <a:pt x="421" y="218"/>
                      </a:cubicBezTo>
                      <a:cubicBezTo>
                        <a:pt x="417" y="213"/>
                        <a:pt x="413" y="207"/>
                        <a:pt x="410" y="200"/>
                      </a:cubicBezTo>
                      <a:cubicBezTo>
                        <a:pt x="410" y="200"/>
                        <a:pt x="410" y="199"/>
                        <a:pt x="409" y="199"/>
                      </a:cubicBezTo>
                      <a:cubicBezTo>
                        <a:pt x="409" y="198"/>
                        <a:pt x="409" y="197"/>
                        <a:pt x="408" y="196"/>
                      </a:cubicBezTo>
                      <a:cubicBezTo>
                        <a:pt x="408" y="196"/>
                        <a:pt x="408" y="195"/>
                        <a:pt x="408" y="195"/>
                      </a:cubicBezTo>
                      <a:cubicBezTo>
                        <a:pt x="407" y="194"/>
                        <a:pt x="407" y="193"/>
                        <a:pt x="407" y="191"/>
                      </a:cubicBezTo>
                      <a:cubicBezTo>
                        <a:pt x="406" y="191"/>
                        <a:pt x="406" y="191"/>
                        <a:pt x="406" y="191"/>
                      </a:cubicBezTo>
                      <a:cubicBezTo>
                        <a:pt x="406" y="190"/>
                        <a:pt x="406" y="188"/>
                        <a:pt x="405" y="187"/>
                      </a:cubicBezTo>
                      <a:cubicBezTo>
                        <a:pt x="405" y="187"/>
                        <a:pt x="405" y="186"/>
                        <a:pt x="405" y="186"/>
                      </a:cubicBezTo>
                      <a:cubicBezTo>
                        <a:pt x="405" y="185"/>
                        <a:pt x="404" y="184"/>
                        <a:pt x="404" y="183"/>
                      </a:cubicBezTo>
                      <a:cubicBezTo>
                        <a:pt x="404" y="182"/>
                        <a:pt x="404" y="182"/>
                        <a:pt x="404" y="181"/>
                      </a:cubicBezTo>
                      <a:cubicBezTo>
                        <a:pt x="404" y="180"/>
                        <a:pt x="403" y="179"/>
                        <a:pt x="403" y="177"/>
                      </a:cubicBezTo>
                      <a:cubicBezTo>
                        <a:pt x="403" y="176"/>
                        <a:pt x="403" y="174"/>
                        <a:pt x="402" y="173"/>
                      </a:cubicBezTo>
                      <a:cubicBezTo>
                        <a:pt x="402" y="173"/>
                        <a:pt x="402" y="172"/>
                        <a:pt x="402" y="172"/>
                      </a:cubicBezTo>
                      <a:cubicBezTo>
                        <a:pt x="402" y="171"/>
                        <a:pt x="402" y="170"/>
                        <a:pt x="402" y="169"/>
                      </a:cubicBezTo>
                      <a:cubicBezTo>
                        <a:pt x="402" y="168"/>
                        <a:pt x="402" y="168"/>
                        <a:pt x="402" y="167"/>
                      </a:cubicBezTo>
                      <a:cubicBezTo>
                        <a:pt x="402" y="166"/>
                        <a:pt x="402" y="164"/>
                        <a:pt x="402" y="163"/>
                      </a:cubicBezTo>
                      <a:cubicBezTo>
                        <a:pt x="402" y="163"/>
                        <a:pt x="402" y="163"/>
                        <a:pt x="402" y="163"/>
                      </a:cubicBezTo>
                      <a:cubicBezTo>
                        <a:pt x="402" y="161"/>
                        <a:pt x="402" y="160"/>
                        <a:pt x="402" y="159"/>
                      </a:cubicBezTo>
                      <a:cubicBezTo>
                        <a:pt x="402" y="158"/>
                        <a:pt x="402" y="158"/>
                        <a:pt x="402" y="157"/>
                      </a:cubicBezTo>
                      <a:cubicBezTo>
                        <a:pt x="402" y="156"/>
                        <a:pt x="402" y="156"/>
                        <a:pt x="402" y="155"/>
                      </a:cubicBezTo>
                      <a:cubicBezTo>
                        <a:pt x="402" y="154"/>
                        <a:pt x="402" y="154"/>
                        <a:pt x="402" y="153"/>
                      </a:cubicBezTo>
                      <a:cubicBezTo>
                        <a:pt x="402" y="152"/>
                        <a:pt x="402" y="151"/>
                        <a:pt x="403" y="149"/>
                      </a:cubicBezTo>
                      <a:cubicBezTo>
                        <a:pt x="403" y="149"/>
                        <a:pt x="403" y="149"/>
                        <a:pt x="403" y="149"/>
                      </a:cubicBezTo>
                      <a:cubicBezTo>
                        <a:pt x="403" y="143"/>
                        <a:pt x="405" y="138"/>
                        <a:pt x="406" y="132"/>
                      </a:cubicBezTo>
                      <a:cubicBezTo>
                        <a:pt x="407" y="131"/>
                        <a:pt x="407" y="130"/>
                        <a:pt x="408" y="129"/>
                      </a:cubicBezTo>
                      <a:cubicBezTo>
                        <a:pt x="408" y="129"/>
                        <a:pt x="408" y="129"/>
                        <a:pt x="408" y="129"/>
                      </a:cubicBezTo>
                      <a:cubicBezTo>
                        <a:pt x="408" y="128"/>
                        <a:pt x="409" y="127"/>
                        <a:pt x="409" y="126"/>
                      </a:cubicBezTo>
                      <a:cubicBezTo>
                        <a:pt x="409" y="126"/>
                        <a:pt x="409" y="126"/>
                        <a:pt x="409" y="126"/>
                      </a:cubicBezTo>
                      <a:cubicBezTo>
                        <a:pt x="410" y="123"/>
                        <a:pt x="412" y="120"/>
                        <a:pt x="413" y="117"/>
                      </a:cubicBezTo>
                      <a:cubicBezTo>
                        <a:pt x="413" y="117"/>
                        <a:pt x="414" y="116"/>
                        <a:pt x="414" y="116"/>
                      </a:cubicBezTo>
                      <a:cubicBezTo>
                        <a:pt x="414" y="115"/>
                        <a:pt x="415" y="114"/>
                        <a:pt x="415" y="114"/>
                      </a:cubicBezTo>
                      <a:cubicBezTo>
                        <a:pt x="415" y="113"/>
                        <a:pt x="415" y="113"/>
                        <a:pt x="416" y="113"/>
                      </a:cubicBezTo>
                      <a:cubicBezTo>
                        <a:pt x="418" y="109"/>
                        <a:pt x="420" y="106"/>
                        <a:pt x="423" y="102"/>
                      </a:cubicBezTo>
                      <a:cubicBezTo>
                        <a:pt x="423" y="102"/>
                        <a:pt x="423" y="102"/>
                        <a:pt x="424" y="102"/>
                      </a:cubicBezTo>
                      <a:cubicBezTo>
                        <a:pt x="424" y="101"/>
                        <a:pt x="425" y="100"/>
                        <a:pt x="426" y="99"/>
                      </a:cubicBezTo>
                      <a:cubicBezTo>
                        <a:pt x="426" y="99"/>
                        <a:pt x="426" y="99"/>
                        <a:pt x="426" y="99"/>
                      </a:cubicBezTo>
                      <a:cubicBezTo>
                        <a:pt x="428" y="97"/>
                        <a:pt x="431" y="94"/>
                        <a:pt x="433" y="92"/>
                      </a:cubicBezTo>
                      <a:cubicBezTo>
                        <a:pt x="433" y="92"/>
                        <a:pt x="433" y="92"/>
                        <a:pt x="433" y="92"/>
                      </a:cubicBezTo>
                      <a:cubicBezTo>
                        <a:pt x="434" y="91"/>
                        <a:pt x="435" y="90"/>
                        <a:pt x="436" y="90"/>
                      </a:cubicBezTo>
                      <a:cubicBezTo>
                        <a:pt x="436" y="90"/>
                        <a:pt x="436" y="89"/>
                        <a:pt x="436" y="89"/>
                      </a:cubicBezTo>
                      <a:cubicBezTo>
                        <a:pt x="437" y="89"/>
                        <a:pt x="438" y="88"/>
                        <a:pt x="439" y="87"/>
                      </a:cubicBezTo>
                      <a:cubicBezTo>
                        <a:pt x="443" y="84"/>
                        <a:pt x="448" y="81"/>
                        <a:pt x="453" y="78"/>
                      </a:cubicBezTo>
                      <a:cubicBezTo>
                        <a:pt x="454" y="78"/>
                        <a:pt x="456" y="77"/>
                        <a:pt x="457" y="77"/>
                      </a:cubicBezTo>
                      <a:cubicBezTo>
                        <a:pt x="457" y="76"/>
                        <a:pt x="458" y="76"/>
                        <a:pt x="458" y="76"/>
                      </a:cubicBezTo>
                      <a:cubicBezTo>
                        <a:pt x="459" y="76"/>
                        <a:pt x="460" y="75"/>
                        <a:pt x="461" y="75"/>
                      </a:cubicBezTo>
                      <a:cubicBezTo>
                        <a:pt x="461" y="75"/>
                        <a:pt x="462" y="74"/>
                        <a:pt x="462" y="74"/>
                      </a:cubicBezTo>
                      <a:cubicBezTo>
                        <a:pt x="463" y="74"/>
                        <a:pt x="465" y="73"/>
                        <a:pt x="466" y="73"/>
                      </a:cubicBezTo>
                      <a:cubicBezTo>
                        <a:pt x="466" y="73"/>
                        <a:pt x="466" y="73"/>
                        <a:pt x="466" y="73"/>
                      </a:cubicBezTo>
                      <a:cubicBezTo>
                        <a:pt x="467" y="72"/>
                        <a:pt x="469" y="72"/>
                        <a:pt x="470" y="72"/>
                      </a:cubicBezTo>
                      <a:cubicBezTo>
                        <a:pt x="471" y="72"/>
                        <a:pt x="471" y="71"/>
                        <a:pt x="471" y="71"/>
                      </a:cubicBezTo>
                      <a:cubicBezTo>
                        <a:pt x="472" y="71"/>
                        <a:pt x="473" y="71"/>
                        <a:pt x="474" y="71"/>
                      </a:cubicBezTo>
                      <a:cubicBezTo>
                        <a:pt x="475" y="71"/>
                        <a:pt x="475" y="70"/>
                        <a:pt x="476" y="70"/>
                      </a:cubicBezTo>
                      <a:cubicBezTo>
                        <a:pt x="477" y="70"/>
                        <a:pt x="479" y="70"/>
                        <a:pt x="480" y="70"/>
                      </a:cubicBezTo>
                      <a:cubicBezTo>
                        <a:pt x="481" y="69"/>
                        <a:pt x="483" y="69"/>
                        <a:pt x="484" y="69"/>
                      </a:cubicBezTo>
                      <a:cubicBezTo>
                        <a:pt x="485" y="69"/>
                        <a:pt x="485" y="69"/>
                        <a:pt x="486" y="69"/>
                      </a:cubicBezTo>
                      <a:cubicBezTo>
                        <a:pt x="487" y="69"/>
                        <a:pt x="488" y="69"/>
                        <a:pt x="489" y="69"/>
                      </a:cubicBezTo>
                      <a:cubicBezTo>
                        <a:pt x="489" y="68"/>
                        <a:pt x="490" y="68"/>
                        <a:pt x="490" y="68"/>
                      </a:cubicBezTo>
                      <a:cubicBezTo>
                        <a:pt x="491" y="68"/>
                        <a:pt x="493" y="68"/>
                        <a:pt x="494" y="68"/>
                      </a:cubicBezTo>
                      <a:cubicBezTo>
                        <a:pt x="494" y="68"/>
                        <a:pt x="494" y="68"/>
                        <a:pt x="495" y="68"/>
                      </a:cubicBezTo>
                      <a:cubicBezTo>
                        <a:pt x="496" y="68"/>
                        <a:pt x="497" y="68"/>
                        <a:pt x="498" y="68"/>
                      </a:cubicBezTo>
                      <a:cubicBezTo>
                        <a:pt x="499" y="68"/>
                        <a:pt x="499" y="68"/>
                        <a:pt x="500" y="68"/>
                      </a:cubicBezTo>
                      <a:cubicBezTo>
                        <a:pt x="501" y="68"/>
                        <a:pt x="502" y="68"/>
                        <a:pt x="503" y="69"/>
                      </a:cubicBezTo>
                      <a:cubicBezTo>
                        <a:pt x="503" y="69"/>
                        <a:pt x="504" y="69"/>
                        <a:pt x="504" y="69"/>
                      </a:cubicBezTo>
                      <a:cubicBezTo>
                        <a:pt x="505" y="69"/>
                        <a:pt x="507" y="69"/>
                        <a:pt x="508" y="69"/>
                      </a:cubicBezTo>
                      <a:cubicBezTo>
                        <a:pt x="514" y="70"/>
                        <a:pt x="519" y="71"/>
                        <a:pt x="525" y="73"/>
                      </a:cubicBezTo>
                      <a:cubicBezTo>
                        <a:pt x="526" y="73"/>
                        <a:pt x="527" y="74"/>
                        <a:pt x="528" y="74"/>
                      </a:cubicBezTo>
                      <a:cubicBezTo>
                        <a:pt x="528" y="74"/>
                        <a:pt x="528" y="74"/>
                        <a:pt x="528" y="74"/>
                      </a:cubicBezTo>
                      <a:cubicBezTo>
                        <a:pt x="529" y="75"/>
                        <a:pt x="530" y="75"/>
                        <a:pt x="531" y="75"/>
                      </a:cubicBezTo>
                      <a:cubicBezTo>
                        <a:pt x="531" y="75"/>
                        <a:pt x="532" y="76"/>
                        <a:pt x="532" y="76"/>
                      </a:cubicBezTo>
                      <a:cubicBezTo>
                        <a:pt x="535" y="77"/>
                        <a:pt x="538" y="78"/>
                        <a:pt x="541" y="80"/>
                      </a:cubicBezTo>
                      <a:cubicBezTo>
                        <a:pt x="541" y="80"/>
                        <a:pt x="541" y="80"/>
                        <a:pt x="541" y="80"/>
                      </a:cubicBezTo>
                      <a:cubicBezTo>
                        <a:pt x="542" y="81"/>
                        <a:pt x="543" y="81"/>
                        <a:pt x="544" y="82"/>
                      </a:cubicBezTo>
                      <a:cubicBezTo>
                        <a:pt x="544" y="82"/>
                        <a:pt x="544" y="82"/>
                        <a:pt x="544" y="82"/>
                      </a:cubicBezTo>
                      <a:cubicBezTo>
                        <a:pt x="548" y="84"/>
                        <a:pt x="552" y="87"/>
                        <a:pt x="555" y="90"/>
                      </a:cubicBezTo>
                      <a:cubicBezTo>
                        <a:pt x="555" y="90"/>
                        <a:pt x="555" y="90"/>
                        <a:pt x="556" y="90"/>
                      </a:cubicBezTo>
                      <a:cubicBezTo>
                        <a:pt x="556" y="91"/>
                        <a:pt x="557" y="92"/>
                        <a:pt x="558" y="92"/>
                      </a:cubicBezTo>
                      <a:cubicBezTo>
                        <a:pt x="558" y="92"/>
                        <a:pt x="558" y="92"/>
                        <a:pt x="558" y="93"/>
                      </a:cubicBezTo>
                      <a:cubicBezTo>
                        <a:pt x="561" y="95"/>
                        <a:pt x="563" y="97"/>
                        <a:pt x="565" y="100"/>
                      </a:cubicBezTo>
                      <a:cubicBezTo>
                        <a:pt x="565" y="100"/>
                        <a:pt x="565" y="100"/>
                        <a:pt x="565" y="100"/>
                      </a:cubicBezTo>
                      <a:cubicBezTo>
                        <a:pt x="566" y="101"/>
                        <a:pt x="567" y="101"/>
                        <a:pt x="567" y="102"/>
                      </a:cubicBezTo>
                      <a:cubicBezTo>
                        <a:pt x="568" y="102"/>
                        <a:pt x="568" y="103"/>
                        <a:pt x="568" y="103"/>
                      </a:cubicBezTo>
                      <a:cubicBezTo>
                        <a:pt x="569" y="104"/>
                        <a:pt x="569" y="104"/>
                        <a:pt x="570" y="105"/>
                      </a:cubicBezTo>
                      <a:cubicBezTo>
                        <a:pt x="573" y="110"/>
                        <a:pt x="576" y="115"/>
                        <a:pt x="579" y="120"/>
                      </a:cubicBezTo>
                      <a:cubicBezTo>
                        <a:pt x="580" y="121"/>
                        <a:pt x="580" y="122"/>
                        <a:pt x="581" y="123"/>
                      </a:cubicBezTo>
                      <a:cubicBezTo>
                        <a:pt x="581" y="124"/>
                        <a:pt x="581" y="124"/>
                        <a:pt x="581" y="125"/>
                      </a:cubicBezTo>
                      <a:cubicBezTo>
                        <a:pt x="582" y="126"/>
                        <a:pt x="582" y="127"/>
                        <a:pt x="582" y="127"/>
                      </a:cubicBezTo>
                      <a:cubicBezTo>
                        <a:pt x="583" y="128"/>
                        <a:pt x="583" y="128"/>
                        <a:pt x="583" y="129"/>
                      </a:cubicBezTo>
                      <a:cubicBezTo>
                        <a:pt x="583" y="130"/>
                        <a:pt x="584" y="131"/>
                        <a:pt x="584" y="132"/>
                      </a:cubicBezTo>
                      <a:cubicBezTo>
                        <a:pt x="584" y="132"/>
                        <a:pt x="584" y="133"/>
                        <a:pt x="584" y="133"/>
                      </a:cubicBezTo>
                      <a:cubicBezTo>
                        <a:pt x="585" y="134"/>
                        <a:pt x="585" y="135"/>
                        <a:pt x="585" y="137"/>
                      </a:cubicBezTo>
                      <a:lnTo>
                        <a:pt x="586" y="138"/>
                      </a:lnTo>
                      <a:cubicBezTo>
                        <a:pt x="586" y="139"/>
                        <a:pt x="586" y="140"/>
                        <a:pt x="587" y="141"/>
                      </a:cubicBezTo>
                      <a:cubicBezTo>
                        <a:pt x="587" y="141"/>
                        <a:pt x="587" y="142"/>
                        <a:pt x="587" y="142"/>
                      </a:cubicBezTo>
                      <a:cubicBezTo>
                        <a:pt x="587" y="144"/>
                        <a:pt x="587" y="145"/>
                        <a:pt x="588" y="147"/>
                      </a:cubicBezTo>
                      <a:cubicBezTo>
                        <a:pt x="588" y="148"/>
                        <a:pt x="588" y="149"/>
                        <a:pt x="588" y="151"/>
                      </a:cubicBezTo>
                      <a:close/>
                      <a:moveTo>
                        <a:pt x="657" y="163"/>
                      </a:moveTo>
                      <a:lnTo>
                        <a:pt x="648" y="108"/>
                      </a:lnTo>
                      <a:lnTo>
                        <a:pt x="616" y="114"/>
                      </a:lnTo>
                      <a:cubicBezTo>
                        <a:pt x="611" y="99"/>
                        <a:pt x="602" y="86"/>
                        <a:pt x="592" y="74"/>
                      </a:cubicBezTo>
                      <a:lnTo>
                        <a:pt x="611" y="48"/>
                      </a:lnTo>
                      <a:lnTo>
                        <a:pt x="565" y="16"/>
                      </a:lnTo>
                      <a:lnTo>
                        <a:pt x="547" y="42"/>
                      </a:lnTo>
                      <a:cubicBezTo>
                        <a:pt x="533" y="36"/>
                        <a:pt x="518" y="32"/>
                        <a:pt x="502" y="32"/>
                      </a:cubicBezTo>
                      <a:lnTo>
                        <a:pt x="497" y="0"/>
                      </a:lnTo>
                      <a:lnTo>
                        <a:pt x="442" y="9"/>
                      </a:lnTo>
                      <a:lnTo>
                        <a:pt x="447" y="41"/>
                      </a:lnTo>
                      <a:cubicBezTo>
                        <a:pt x="432" y="47"/>
                        <a:pt x="419" y="55"/>
                        <a:pt x="408" y="65"/>
                      </a:cubicBezTo>
                      <a:lnTo>
                        <a:pt x="382" y="47"/>
                      </a:lnTo>
                      <a:lnTo>
                        <a:pt x="350" y="92"/>
                      </a:lnTo>
                      <a:lnTo>
                        <a:pt x="376" y="110"/>
                      </a:lnTo>
                      <a:cubicBezTo>
                        <a:pt x="370" y="124"/>
                        <a:pt x="366" y="140"/>
                        <a:pt x="365" y="155"/>
                      </a:cubicBezTo>
                      <a:lnTo>
                        <a:pt x="334" y="161"/>
                      </a:lnTo>
                      <a:lnTo>
                        <a:pt x="343" y="215"/>
                      </a:lnTo>
                      <a:lnTo>
                        <a:pt x="374" y="210"/>
                      </a:lnTo>
                      <a:cubicBezTo>
                        <a:pt x="380" y="225"/>
                        <a:pt x="388" y="238"/>
                        <a:pt x="399" y="249"/>
                      </a:cubicBezTo>
                      <a:lnTo>
                        <a:pt x="380" y="275"/>
                      </a:lnTo>
                      <a:lnTo>
                        <a:pt x="425" y="308"/>
                      </a:lnTo>
                      <a:lnTo>
                        <a:pt x="444" y="282"/>
                      </a:lnTo>
                      <a:cubicBezTo>
                        <a:pt x="458" y="288"/>
                        <a:pt x="473" y="291"/>
                        <a:pt x="489" y="292"/>
                      </a:cubicBezTo>
                      <a:lnTo>
                        <a:pt x="494" y="324"/>
                      </a:lnTo>
                      <a:lnTo>
                        <a:pt x="549" y="315"/>
                      </a:lnTo>
                      <a:lnTo>
                        <a:pt x="544" y="283"/>
                      </a:lnTo>
                      <a:cubicBezTo>
                        <a:pt x="558" y="277"/>
                        <a:pt x="571" y="269"/>
                        <a:pt x="583" y="258"/>
                      </a:cubicBezTo>
                      <a:lnTo>
                        <a:pt x="609" y="277"/>
                      </a:lnTo>
                      <a:lnTo>
                        <a:pt x="641" y="232"/>
                      </a:lnTo>
                      <a:lnTo>
                        <a:pt x="615" y="213"/>
                      </a:lnTo>
                      <a:cubicBezTo>
                        <a:pt x="621" y="199"/>
                        <a:pt x="625" y="184"/>
                        <a:pt x="625" y="168"/>
                      </a:cubicBezTo>
                      <a:lnTo>
                        <a:pt x="657" y="163"/>
                      </a:lnTo>
                      <a:close/>
                      <a:moveTo>
                        <a:pt x="453" y="544"/>
                      </a:moveTo>
                      <a:cubicBezTo>
                        <a:pt x="453" y="545"/>
                        <a:pt x="453" y="546"/>
                        <a:pt x="453" y="547"/>
                      </a:cubicBezTo>
                      <a:cubicBezTo>
                        <a:pt x="452" y="548"/>
                        <a:pt x="452" y="550"/>
                        <a:pt x="452" y="552"/>
                      </a:cubicBezTo>
                      <a:cubicBezTo>
                        <a:pt x="452" y="553"/>
                        <a:pt x="451" y="554"/>
                        <a:pt x="451" y="554"/>
                      </a:cubicBezTo>
                      <a:cubicBezTo>
                        <a:pt x="451" y="557"/>
                        <a:pt x="450" y="559"/>
                        <a:pt x="450" y="562"/>
                      </a:cubicBezTo>
                      <a:cubicBezTo>
                        <a:pt x="450" y="562"/>
                        <a:pt x="450" y="562"/>
                        <a:pt x="449" y="562"/>
                      </a:cubicBezTo>
                      <a:cubicBezTo>
                        <a:pt x="449" y="565"/>
                        <a:pt x="448" y="567"/>
                        <a:pt x="448" y="569"/>
                      </a:cubicBezTo>
                      <a:cubicBezTo>
                        <a:pt x="447" y="570"/>
                        <a:pt x="447" y="570"/>
                        <a:pt x="447" y="571"/>
                      </a:cubicBezTo>
                      <a:cubicBezTo>
                        <a:pt x="447" y="573"/>
                        <a:pt x="446" y="575"/>
                        <a:pt x="445" y="576"/>
                      </a:cubicBezTo>
                      <a:cubicBezTo>
                        <a:pt x="445" y="577"/>
                        <a:pt x="445" y="578"/>
                        <a:pt x="445" y="579"/>
                      </a:cubicBezTo>
                      <a:cubicBezTo>
                        <a:pt x="440" y="591"/>
                        <a:pt x="435" y="602"/>
                        <a:pt x="428" y="612"/>
                      </a:cubicBezTo>
                      <a:cubicBezTo>
                        <a:pt x="427" y="614"/>
                        <a:pt x="426" y="616"/>
                        <a:pt x="425" y="617"/>
                      </a:cubicBezTo>
                      <a:cubicBezTo>
                        <a:pt x="424" y="617"/>
                        <a:pt x="424" y="618"/>
                        <a:pt x="424" y="618"/>
                      </a:cubicBezTo>
                      <a:cubicBezTo>
                        <a:pt x="423" y="620"/>
                        <a:pt x="422" y="621"/>
                        <a:pt x="421" y="623"/>
                      </a:cubicBezTo>
                      <a:cubicBezTo>
                        <a:pt x="421" y="623"/>
                        <a:pt x="420" y="623"/>
                        <a:pt x="420" y="623"/>
                      </a:cubicBezTo>
                      <a:cubicBezTo>
                        <a:pt x="417" y="628"/>
                        <a:pt x="413" y="632"/>
                        <a:pt x="409" y="637"/>
                      </a:cubicBezTo>
                      <a:cubicBezTo>
                        <a:pt x="409" y="637"/>
                        <a:pt x="409" y="637"/>
                        <a:pt x="408" y="637"/>
                      </a:cubicBezTo>
                      <a:cubicBezTo>
                        <a:pt x="407" y="639"/>
                        <a:pt x="406" y="640"/>
                        <a:pt x="404" y="641"/>
                      </a:cubicBezTo>
                      <a:cubicBezTo>
                        <a:pt x="404" y="641"/>
                        <a:pt x="404" y="642"/>
                        <a:pt x="404" y="642"/>
                      </a:cubicBezTo>
                      <a:cubicBezTo>
                        <a:pt x="398" y="648"/>
                        <a:pt x="392" y="653"/>
                        <a:pt x="386" y="657"/>
                      </a:cubicBezTo>
                      <a:cubicBezTo>
                        <a:pt x="385" y="657"/>
                        <a:pt x="385" y="658"/>
                        <a:pt x="385" y="658"/>
                      </a:cubicBezTo>
                      <a:cubicBezTo>
                        <a:pt x="383" y="659"/>
                        <a:pt x="382" y="660"/>
                        <a:pt x="380" y="661"/>
                      </a:cubicBezTo>
                      <a:cubicBezTo>
                        <a:pt x="380" y="661"/>
                        <a:pt x="379" y="661"/>
                        <a:pt x="379" y="662"/>
                      </a:cubicBezTo>
                      <a:cubicBezTo>
                        <a:pt x="374" y="665"/>
                        <a:pt x="369" y="668"/>
                        <a:pt x="364" y="670"/>
                      </a:cubicBezTo>
                      <a:cubicBezTo>
                        <a:pt x="364" y="671"/>
                        <a:pt x="364" y="671"/>
                        <a:pt x="363" y="671"/>
                      </a:cubicBezTo>
                      <a:cubicBezTo>
                        <a:pt x="362" y="672"/>
                        <a:pt x="360" y="672"/>
                        <a:pt x="358" y="673"/>
                      </a:cubicBezTo>
                      <a:cubicBezTo>
                        <a:pt x="358" y="673"/>
                        <a:pt x="358" y="674"/>
                        <a:pt x="357" y="674"/>
                      </a:cubicBezTo>
                      <a:cubicBezTo>
                        <a:pt x="356" y="675"/>
                        <a:pt x="354" y="675"/>
                        <a:pt x="352" y="676"/>
                      </a:cubicBezTo>
                      <a:cubicBezTo>
                        <a:pt x="343" y="680"/>
                        <a:pt x="333" y="683"/>
                        <a:pt x="323" y="685"/>
                      </a:cubicBezTo>
                      <a:cubicBezTo>
                        <a:pt x="321" y="686"/>
                        <a:pt x="318" y="686"/>
                        <a:pt x="316" y="687"/>
                      </a:cubicBezTo>
                      <a:cubicBezTo>
                        <a:pt x="315" y="687"/>
                        <a:pt x="314" y="687"/>
                        <a:pt x="313" y="687"/>
                      </a:cubicBezTo>
                      <a:cubicBezTo>
                        <a:pt x="312" y="687"/>
                        <a:pt x="310" y="688"/>
                        <a:pt x="308" y="688"/>
                      </a:cubicBezTo>
                      <a:cubicBezTo>
                        <a:pt x="307" y="688"/>
                        <a:pt x="307" y="688"/>
                        <a:pt x="306" y="688"/>
                      </a:cubicBezTo>
                      <a:cubicBezTo>
                        <a:pt x="304" y="688"/>
                        <a:pt x="301" y="689"/>
                        <a:pt x="299" y="689"/>
                      </a:cubicBezTo>
                      <a:cubicBezTo>
                        <a:pt x="299" y="689"/>
                        <a:pt x="299" y="689"/>
                        <a:pt x="298" y="689"/>
                      </a:cubicBezTo>
                      <a:cubicBezTo>
                        <a:pt x="296" y="689"/>
                        <a:pt x="293" y="689"/>
                        <a:pt x="291" y="689"/>
                      </a:cubicBezTo>
                      <a:cubicBezTo>
                        <a:pt x="290" y="689"/>
                        <a:pt x="289" y="689"/>
                        <a:pt x="289" y="689"/>
                      </a:cubicBezTo>
                      <a:cubicBezTo>
                        <a:pt x="287" y="689"/>
                        <a:pt x="285" y="689"/>
                        <a:pt x="283" y="689"/>
                      </a:cubicBezTo>
                      <a:cubicBezTo>
                        <a:pt x="282" y="689"/>
                        <a:pt x="281" y="689"/>
                        <a:pt x="281" y="689"/>
                      </a:cubicBezTo>
                      <a:cubicBezTo>
                        <a:pt x="278" y="689"/>
                        <a:pt x="276" y="689"/>
                        <a:pt x="273" y="689"/>
                      </a:cubicBezTo>
                      <a:cubicBezTo>
                        <a:pt x="270" y="688"/>
                        <a:pt x="268" y="688"/>
                        <a:pt x="265" y="688"/>
                      </a:cubicBezTo>
                      <a:cubicBezTo>
                        <a:pt x="265" y="688"/>
                        <a:pt x="264" y="687"/>
                        <a:pt x="263" y="687"/>
                      </a:cubicBezTo>
                      <a:cubicBezTo>
                        <a:pt x="261" y="687"/>
                        <a:pt x="259" y="687"/>
                        <a:pt x="257" y="686"/>
                      </a:cubicBezTo>
                      <a:cubicBezTo>
                        <a:pt x="257" y="686"/>
                        <a:pt x="256" y="686"/>
                        <a:pt x="255" y="686"/>
                      </a:cubicBezTo>
                      <a:cubicBezTo>
                        <a:pt x="253" y="686"/>
                        <a:pt x="250" y="685"/>
                        <a:pt x="248" y="684"/>
                      </a:cubicBezTo>
                      <a:cubicBezTo>
                        <a:pt x="248" y="684"/>
                        <a:pt x="247" y="684"/>
                        <a:pt x="247" y="684"/>
                      </a:cubicBezTo>
                      <a:cubicBezTo>
                        <a:pt x="245" y="684"/>
                        <a:pt x="243" y="683"/>
                        <a:pt x="241" y="683"/>
                      </a:cubicBezTo>
                      <a:cubicBezTo>
                        <a:pt x="240" y="682"/>
                        <a:pt x="239" y="682"/>
                        <a:pt x="238" y="682"/>
                      </a:cubicBezTo>
                      <a:cubicBezTo>
                        <a:pt x="237" y="681"/>
                        <a:pt x="235" y="681"/>
                        <a:pt x="233" y="680"/>
                      </a:cubicBezTo>
                      <a:cubicBezTo>
                        <a:pt x="233" y="680"/>
                        <a:pt x="232" y="680"/>
                        <a:pt x="231" y="679"/>
                      </a:cubicBezTo>
                      <a:cubicBezTo>
                        <a:pt x="229" y="679"/>
                        <a:pt x="226" y="678"/>
                        <a:pt x="224" y="677"/>
                      </a:cubicBezTo>
                      <a:cubicBezTo>
                        <a:pt x="215" y="673"/>
                        <a:pt x="206" y="668"/>
                        <a:pt x="197" y="663"/>
                      </a:cubicBezTo>
                      <a:cubicBezTo>
                        <a:pt x="196" y="662"/>
                        <a:pt x="194" y="661"/>
                        <a:pt x="192" y="660"/>
                      </a:cubicBezTo>
                      <a:cubicBezTo>
                        <a:pt x="192" y="659"/>
                        <a:pt x="192" y="659"/>
                        <a:pt x="191" y="659"/>
                      </a:cubicBezTo>
                      <a:cubicBezTo>
                        <a:pt x="190" y="658"/>
                        <a:pt x="188" y="657"/>
                        <a:pt x="187" y="656"/>
                      </a:cubicBezTo>
                      <a:cubicBezTo>
                        <a:pt x="187" y="655"/>
                        <a:pt x="187" y="655"/>
                        <a:pt x="186" y="655"/>
                      </a:cubicBezTo>
                      <a:cubicBezTo>
                        <a:pt x="182" y="652"/>
                        <a:pt x="177" y="648"/>
                        <a:pt x="173" y="644"/>
                      </a:cubicBezTo>
                      <a:cubicBezTo>
                        <a:pt x="173" y="644"/>
                        <a:pt x="172" y="643"/>
                        <a:pt x="172" y="643"/>
                      </a:cubicBezTo>
                      <a:cubicBezTo>
                        <a:pt x="171" y="642"/>
                        <a:pt x="170" y="641"/>
                        <a:pt x="168" y="639"/>
                      </a:cubicBezTo>
                      <a:cubicBezTo>
                        <a:pt x="168" y="639"/>
                        <a:pt x="168" y="639"/>
                        <a:pt x="167" y="638"/>
                      </a:cubicBezTo>
                      <a:cubicBezTo>
                        <a:pt x="162" y="633"/>
                        <a:pt x="157" y="627"/>
                        <a:pt x="152" y="620"/>
                      </a:cubicBezTo>
                      <a:cubicBezTo>
                        <a:pt x="152" y="620"/>
                        <a:pt x="152" y="620"/>
                        <a:pt x="151" y="619"/>
                      </a:cubicBezTo>
                      <a:cubicBezTo>
                        <a:pt x="150" y="618"/>
                        <a:pt x="149" y="616"/>
                        <a:pt x="148" y="615"/>
                      </a:cubicBezTo>
                      <a:cubicBezTo>
                        <a:pt x="148" y="615"/>
                        <a:pt x="148" y="614"/>
                        <a:pt x="148" y="614"/>
                      </a:cubicBezTo>
                      <a:cubicBezTo>
                        <a:pt x="145" y="609"/>
                        <a:pt x="142" y="604"/>
                        <a:pt x="139" y="599"/>
                      </a:cubicBezTo>
                      <a:cubicBezTo>
                        <a:pt x="139" y="599"/>
                        <a:pt x="139" y="598"/>
                        <a:pt x="139" y="598"/>
                      </a:cubicBezTo>
                      <a:cubicBezTo>
                        <a:pt x="138" y="597"/>
                        <a:pt x="137" y="595"/>
                        <a:pt x="136" y="593"/>
                      </a:cubicBezTo>
                      <a:cubicBezTo>
                        <a:pt x="136" y="593"/>
                        <a:pt x="136" y="592"/>
                        <a:pt x="136" y="592"/>
                      </a:cubicBezTo>
                      <a:cubicBezTo>
                        <a:pt x="135" y="590"/>
                        <a:pt x="134" y="589"/>
                        <a:pt x="133" y="587"/>
                      </a:cubicBezTo>
                      <a:cubicBezTo>
                        <a:pt x="129" y="575"/>
                        <a:pt x="125" y="563"/>
                        <a:pt x="123" y="551"/>
                      </a:cubicBezTo>
                      <a:cubicBezTo>
                        <a:pt x="123" y="550"/>
                        <a:pt x="122" y="549"/>
                        <a:pt x="122" y="548"/>
                      </a:cubicBezTo>
                      <a:cubicBezTo>
                        <a:pt x="122" y="547"/>
                        <a:pt x="122" y="545"/>
                        <a:pt x="122" y="543"/>
                      </a:cubicBezTo>
                      <a:cubicBezTo>
                        <a:pt x="122" y="542"/>
                        <a:pt x="121" y="541"/>
                        <a:pt x="121" y="541"/>
                      </a:cubicBezTo>
                      <a:cubicBezTo>
                        <a:pt x="121" y="538"/>
                        <a:pt x="121" y="536"/>
                        <a:pt x="121" y="534"/>
                      </a:cubicBezTo>
                      <a:cubicBezTo>
                        <a:pt x="121" y="534"/>
                        <a:pt x="121" y="533"/>
                        <a:pt x="121" y="533"/>
                      </a:cubicBezTo>
                      <a:cubicBezTo>
                        <a:pt x="120" y="531"/>
                        <a:pt x="120" y="528"/>
                        <a:pt x="120" y="526"/>
                      </a:cubicBezTo>
                      <a:cubicBezTo>
                        <a:pt x="120" y="525"/>
                        <a:pt x="120" y="524"/>
                        <a:pt x="120" y="523"/>
                      </a:cubicBezTo>
                      <a:cubicBezTo>
                        <a:pt x="120" y="522"/>
                        <a:pt x="120" y="520"/>
                        <a:pt x="120" y="518"/>
                      </a:cubicBezTo>
                      <a:cubicBezTo>
                        <a:pt x="120" y="517"/>
                        <a:pt x="120" y="516"/>
                        <a:pt x="120" y="515"/>
                      </a:cubicBezTo>
                      <a:cubicBezTo>
                        <a:pt x="121" y="513"/>
                        <a:pt x="121" y="510"/>
                        <a:pt x="121" y="508"/>
                      </a:cubicBezTo>
                      <a:cubicBezTo>
                        <a:pt x="121" y="505"/>
                        <a:pt x="121" y="503"/>
                        <a:pt x="122" y="500"/>
                      </a:cubicBezTo>
                      <a:cubicBezTo>
                        <a:pt x="122" y="499"/>
                        <a:pt x="122" y="499"/>
                        <a:pt x="122" y="498"/>
                      </a:cubicBezTo>
                      <a:cubicBezTo>
                        <a:pt x="122" y="496"/>
                        <a:pt x="123" y="494"/>
                        <a:pt x="123" y="492"/>
                      </a:cubicBezTo>
                      <a:cubicBezTo>
                        <a:pt x="123" y="492"/>
                        <a:pt x="123" y="491"/>
                        <a:pt x="123" y="490"/>
                      </a:cubicBezTo>
                      <a:cubicBezTo>
                        <a:pt x="124" y="488"/>
                        <a:pt x="124" y="485"/>
                        <a:pt x="125" y="483"/>
                      </a:cubicBezTo>
                      <a:cubicBezTo>
                        <a:pt x="125" y="482"/>
                        <a:pt x="125" y="482"/>
                        <a:pt x="125" y="482"/>
                      </a:cubicBezTo>
                      <a:cubicBezTo>
                        <a:pt x="126" y="480"/>
                        <a:pt x="126" y="478"/>
                        <a:pt x="127" y="475"/>
                      </a:cubicBezTo>
                      <a:cubicBezTo>
                        <a:pt x="127" y="475"/>
                        <a:pt x="127" y="474"/>
                        <a:pt x="128" y="473"/>
                      </a:cubicBezTo>
                      <a:cubicBezTo>
                        <a:pt x="128" y="471"/>
                        <a:pt x="129" y="470"/>
                        <a:pt x="129" y="468"/>
                      </a:cubicBezTo>
                      <a:cubicBezTo>
                        <a:pt x="130" y="467"/>
                        <a:pt x="130" y="467"/>
                        <a:pt x="130" y="466"/>
                      </a:cubicBezTo>
                      <a:cubicBezTo>
                        <a:pt x="131" y="464"/>
                        <a:pt x="132" y="461"/>
                        <a:pt x="133" y="459"/>
                      </a:cubicBezTo>
                      <a:cubicBezTo>
                        <a:pt x="133" y="459"/>
                        <a:pt x="133" y="459"/>
                        <a:pt x="133" y="459"/>
                      </a:cubicBezTo>
                      <a:cubicBezTo>
                        <a:pt x="136" y="450"/>
                        <a:pt x="141" y="440"/>
                        <a:pt x="147" y="432"/>
                      </a:cubicBezTo>
                      <a:cubicBezTo>
                        <a:pt x="148" y="430"/>
                        <a:pt x="149" y="429"/>
                        <a:pt x="150" y="427"/>
                      </a:cubicBezTo>
                      <a:cubicBezTo>
                        <a:pt x="150" y="427"/>
                        <a:pt x="150" y="426"/>
                        <a:pt x="151" y="426"/>
                      </a:cubicBezTo>
                      <a:cubicBezTo>
                        <a:pt x="152" y="425"/>
                        <a:pt x="153" y="423"/>
                        <a:pt x="154" y="422"/>
                      </a:cubicBezTo>
                      <a:cubicBezTo>
                        <a:pt x="154" y="422"/>
                        <a:pt x="154" y="421"/>
                        <a:pt x="154" y="421"/>
                      </a:cubicBezTo>
                      <a:cubicBezTo>
                        <a:pt x="158" y="416"/>
                        <a:pt x="162" y="412"/>
                        <a:pt x="166" y="408"/>
                      </a:cubicBezTo>
                      <a:cubicBezTo>
                        <a:pt x="166" y="407"/>
                        <a:pt x="166" y="407"/>
                        <a:pt x="166" y="407"/>
                      </a:cubicBezTo>
                      <a:cubicBezTo>
                        <a:pt x="168" y="406"/>
                        <a:pt x="169" y="404"/>
                        <a:pt x="170" y="403"/>
                      </a:cubicBezTo>
                      <a:cubicBezTo>
                        <a:pt x="170" y="403"/>
                        <a:pt x="171" y="403"/>
                        <a:pt x="171" y="402"/>
                      </a:cubicBezTo>
                      <a:cubicBezTo>
                        <a:pt x="177" y="397"/>
                        <a:pt x="183" y="392"/>
                        <a:pt x="189" y="387"/>
                      </a:cubicBezTo>
                      <a:cubicBezTo>
                        <a:pt x="189" y="387"/>
                        <a:pt x="190" y="387"/>
                        <a:pt x="190" y="386"/>
                      </a:cubicBezTo>
                      <a:cubicBezTo>
                        <a:pt x="192" y="385"/>
                        <a:pt x="193" y="384"/>
                        <a:pt x="195" y="383"/>
                      </a:cubicBezTo>
                      <a:cubicBezTo>
                        <a:pt x="195" y="383"/>
                        <a:pt x="195" y="383"/>
                        <a:pt x="195" y="383"/>
                      </a:cubicBezTo>
                      <a:cubicBezTo>
                        <a:pt x="200" y="379"/>
                        <a:pt x="205" y="377"/>
                        <a:pt x="211" y="374"/>
                      </a:cubicBezTo>
                      <a:cubicBezTo>
                        <a:pt x="211" y="374"/>
                        <a:pt x="211" y="374"/>
                        <a:pt x="211" y="373"/>
                      </a:cubicBezTo>
                      <a:cubicBezTo>
                        <a:pt x="213" y="373"/>
                        <a:pt x="215" y="372"/>
                        <a:pt x="216" y="371"/>
                      </a:cubicBezTo>
                      <a:cubicBezTo>
                        <a:pt x="217" y="371"/>
                        <a:pt x="217" y="371"/>
                        <a:pt x="217" y="371"/>
                      </a:cubicBezTo>
                      <a:cubicBezTo>
                        <a:pt x="219" y="370"/>
                        <a:pt x="221" y="369"/>
                        <a:pt x="223" y="368"/>
                      </a:cubicBezTo>
                      <a:cubicBezTo>
                        <a:pt x="232" y="364"/>
                        <a:pt x="242" y="361"/>
                        <a:pt x="252" y="359"/>
                      </a:cubicBezTo>
                      <a:cubicBezTo>
                        <a:pt x="254" y="358"/>
                        <a:pt x="256" y="358"/>
                        <a:pt x="259" y="358"/>
                      </a:cubicBezTo>
                      <a:cubicBezTo>
                        <a:pt x="260" y="357"/>
                        <a:pt x="260" y="357"/>
                        <a:pt x="261" y="357"/>
                      </a:cubicBezTo>
                      <a:cubicBezTo>
                        <a:pt x="263" y="357"/>
                        <a:pt x="265" y="357"/>
                        <a:pt x="266" y="356"/>
                      </a:cubicBezTo>
                      <a:cubicBezTo>
                        <a:pt x="267" y="356"/>
                        <a:pt x="268" y="356"/>
                        <a:pt x="269" y="356"/>
                      </a:cubicBezTo>
                      <a:cubicBezTo>
                        <a:pt x="271" y="356"/>
                        <a:pt x="273" y="356"/>
                        <a:pt x="276" y="356"/>
                      </a:cubicBezTo>
                      <a:cubicBezTo>
                        <a:pt x="276" y="355"/>
                        <a:pt x="276" y="355"/>
                        <a:pt x="276" y="355"/>
                      </a:cubicBezTo>
                      <a:cubicBezTo>
                        <a:pt x="279" y="355"/>
                        <a:pt x="281" y="355"/>
                        <a:pt x="284" y="355"/>
                      </a:cubicBezTo>
                      <a:cubicBezTo>
                        <a:pt x="285" y="355"/>
                        <a:pt x="285" y="355"/>
                        <a:pt x="286" y="355"/>
                      </a:cubicBezTo>
                      <a:cubicBezTo>
                        <a:pt x="288" y="355"/>
                        <a:pt x="290" y="355"/>
                        <a:pt x="292" y="355"/>
                      </a:cubicBezTo>
                      <a:cubicBezTo>
                        <a:pt x="292" y="355"/>
                        <a:pt x="293" y="355"/>
                        <a:pt x="294" y="355"/>
                      </a:cubicBezTo>
                      <a:cubicBezTo>
                        <a:pt x="297" y="355"/>
                        <a:pt x="299" y="356"/>
                        <a:pt x="302" y="356"/>
                      </a:cubicBezTo>
                      <a:cubicBezTo>
                        <a:pt x="304" y="356"/>
                        <a:pt x="307" y="356"/>
                        <a:pt x="309" y="357"/>
                      </a:cubicBezTo>
                      <a:cubicBezTo>
                        <a:pt x="310" y="357"/>
                        <a:pt x="311" y="357"/>
                        <a:pt x="312" y="357"/>
                      </a:cubicBezTo>
                      <a:cubicBezTo>
                        <a:pt x="314" y="357"/>
                        <a:pt x="315" y="357"/>
                        <a:pt x="317" y="358"/>
                      </a:cubicBezTo>
                      <a:cubicBezTo>
                        <a:pt x="318" y="358"/>
                        <a:pt x="319" y="358"/>
                        <a:pt x="319" y="358"/>
                      </a:cubicBezTo>
                      <a:cubicBezTo>
                        <a:pt x="322" y="359"/>
                        <a:pt x="324" y="359"/>
                        <a:pt x="327" y="360"/>
                      </a:cubicBezTo>
                      <a:cubicBezTo>
                        <a:pt x="327" y="360"/>
                        <a:pt x="327" y="360"/>
                        <a:pt x="328" y="360"/>
                      </a:cubicBezTo>
                      <a:cubicBezTo>
                        <a:pt x="330" y="361"/>
                        <a:pt x="332" y="361"/>
                        <a:pt x="334" y="362"/>
                      </a:cubicBezTo>
                      <a:cubicBezTo>
                        <a:pt x="335" y="362"/>
                        <a:pt x="336" y="362"/>
                        <a:pt x="336" y="363"/>
                      </a:cubicBezTo>
                      <a:cubicBezTo>
                        <a:pt x="338" y="363"/>
                        <a:pt x="340" y="363"/>
                        <a:pt x="341" y="364"/>
                      </a:cubicBezTo>
                      <a:cubicBezTo>
                        <a:pt x="342" y="364"/>
                        <a:pt x="343" y="365"/>
                        <a:pt x="344" y="365"/>
                      </a:cubicBezTo>
                      <a:cubicBezTo>
                        <a:pt x="346" y="366"/>
                        <a:pt x="348" y="367"/>
                        <a:pt x="350" y="367"/>
                      </a:cubicBezTo>
                      <a:cubicBezTo>
                        <a:pt x="360" y="371"/>
                        <a:pt x="369" y="376"/>
                        <a:pt x="378" y="382"/>
                      </a:cubicBezTo>
                      <a:cubicBezTo>
                        <a:pt x="379" y="383"/>
                        <a:pt x="381" y="384"/>
                        <a:pt x="382" y="385"/>
                      </a:cubicBezTo>
                      <a:cubicBezTo>
                        <a:pt x="383" y="385"/>
                        <a:pt x="383" y="385"/>
                        <a:pt x="383" y="385"/>
                      </a:cubicBezTo>
                      <a:cubicBezTo>
                        <a:pt x="385" y="387"/>
                        <a:pt x="386" y="388"/>
                        <a:pt x="388" y="389"/>
                      </a:cubicBezTo>
                      <a:cubicBezTo>
                        <a:pt x="388" y="389"/>
                        <a:pt x="388" y="389"/>
                        <a:pt x="388" y="389"/>
                      </a:cubicBezTo>
                      <a:cubicBezTo>
                        <a:pt x="393" y="393"/>
                        <a:pt x="398" y="397"/>
                        <a:pt x="402" y="401"/>
                      </a:cubicBezTo>
                      <a:cubicBezTo>
                        <a:pt x="402" y="401"/>
                        <a:pt x="402" y="401"/>
                        <a:pt x="402" y="401"/>
                      </a:cubicBezTo>
                      <a:cubicBezTo>
                        <a:pt x="404" y="402"/>
                        <a:pt x="405" y="404"/>
                        <a:pt x="406" y="405"/>
                      </a:cubicBezTo>
                      <a:cubicBezTo>
                        <a:pt x="407" y="405"/>
                        <a:pt x="407" y="406"/>
                        <a:pt x="407" y="406"/>
                      </a:cubicBezTo>
                      <a:cubicBezTo>
                        <a:pt x="413" y="412"/>
                        <a:pt x="418" y="418"/>
                        <a:pt x="422" y="424"/>
                      </a:cubicBezTo>
                      <a:cubicBezTo>
                        <a:pt x="423" y="424"/>
                        <a:pt x="423" y="425"/>
                        <a:pt x="423" y="425"/>
                      </a:cubicBezTo>
                      <a:cubicBezTo>
                        <a:pt x="424" y="426"/>
                        <a:pt x="425" y="428"/>
                        <a:pt x="426" y="429"/>
                      </a:cubicBezTo>
                      <a:cubicBezTo>
                        <a:pt x="426" y="430"/>
                        <a:pt x="427" y="430"/>
                        <a:pt x="427" y="430"/>
                      </a:cubicBezTo>
                      <a:cubicBezTo>
                        <a:pt x="430" y="435"/>
                        <a:pt x="433" y="440"/>
                        <a:pt x="436" y="445"/>
                      </a:cubicBezTo>
                      <a:cubicBezTo>
                        <a:pt x="436" y="446"/>
                        <a:pt x="436" y="446"/>
                        <a:pt x="436" y="446"/>
                      </a:cubicBezTo>
                      <a:cubicBezTo>
                        <a:pt x="437" y="448"/>
                        <a:pt x="438" y="449"/>
                        <a:pt x="438" y="451"/>
                      </a:cubicBezTo>
                      <a:cubicBezTo>
                        <a:pt x="439" y="451"/>
                        <a:pt x="439" y="452"/>
                        <a:pt x="439" y="452"/>
                      </a:cubicBezTo>
                      <a:cubicBezTo>
                        <a:pt x="440" y="454"/>
                        <a:pt x="441" y="456"/>
                        <a:pt x="441" y="457"/>
                      </a:cubicBezTo>
                      <a:cubicBezTo>
                        <a:pt x="445" y="467"/>
                        <a:pt x="448" y="476"/>
                        <a:pt x="451" y="487"/>
                      </a:cubicBezTo>
                      <a:cubicBezTo>
                        <a:pt x="451" y="489"/>
                        <a:pt x="452" y="491"/>
                        <a:pt x="452" y="494"/>
                      </a:cubicBezTo>
                      <a:cubicBezTo>
                        <a:pt x="452" y="494"/>
                        <a:pt x="452" y="495"/>
                        <a:pt x="452" y="496"/>
                      </a:cubicBezTo>
                      <a:cubicBezTo>
                        <a:pt x="453" y="498"/>
                        <a:pt x="453" y="499"/>
                        <a:pt x="453" y="501"/>
                      </a:cubicBezTo>
                      <a:cubicBezTo>
                        <a:pt x="453" y="502"/>
                        <a:pt x="453" y="503"/>
                        <a:pt x="453" y="504"/>
                      </a:cubicBezTo>
                      <a:cubicBezTo>
                        <a:pt x="454" y="506"/>
                        <a:pt x="454" y="508"/>
                        <a:pt x="454" y="510"/>
                      </a:cubicBezTo>
                      <a:cubicBezTo>
                        <a:pt x="454" y="511"/>
                        <a:pt x="454" y="511"/>
                        <a:pt x="454" y="511"/>
                      </a:cubicBezTo>
                      <a:cubicBezTo>
                        <a:pt x="454" y="514"/>
                        <a:pt x="454" y="516"/>
                        <a:pt x="454" y="519"/>
                      </a:cubicBezTo>
                      <a:lnTo>
                        <a:pt x="454" y="521"/>
                      </a:lnTo>
                      <a:cubicBezTo>
                        <a:pt x="454" y="523"/>
                        <a:pt x="454" y="525"/>
                        <a:pt x="454" y="527"/>
                      </a:cubicBezTo>
                      <a:cubicBezTo>
                        <a:pt x="454" y="527"/>
                        <a:pt x="454" y="528"/>
                        <a:pt x="454" y="529"/>
                      </a:cubicBezTo>
                      <a:cubicBezTo>
                        <a:pt x="454" y="531"/>
                        <a:pt x="454" y="534"/>
                        <a:pt x="454" y="537"/>
                      </a:cubicBezTo>
                      <a:cubicBezTo>
                        <a:pt x="454" y="539"/>
                        <a:pt x="453" y="542"/>
                        <a:pt x="453" y="544"/>
                      </a:cubicBezTo>
                      <a:close/>
                      <a:moveTo>
                        <a:pt x="566" y="596"/>
                      </a:moveTo>
                      <a:lnTo>
                        <a:pt x="575" y="497"/>
                      </a:lnTo>
                      <a:lnTo>
                        <a:pt x="518" y="492"/>
                      </a:lnTo>
                      <a:cubicBezTo>
                        <a:pt x="514" y="464"/>
                        <a:pt x="506" y="438"/>
                        <a:pt x="493" y="414"/>
                      </a:cubicBezTo>
                      <a:lnTo>
                        <a:pt x="537" y="377"/>
                      </a:lnTo>
                      <a:lnTo>
                        <a:pt x="473" y="301"/>
                      </a:lnTo>
                      <a:lnTo>
                        <a:pt x="429" y="338"/>
                      </a:lnTo>
                      <a:cubicBezTo>
                        <a:pt x="408" y="321"/>
                        <a:pt x="383" y="308"/>
                        <a:pt x="356" y="300"/>
                      </a:cubicBezTo>
                      <a:lnTo>
                        <a:pt x="361" y="243"/>
                      </a:lnTo>
                      <a:lnTo>
                        <a:pt x="262" y="235"/>
                      </a:lnTo>
                      <a:lnTo>
                        <a:pt x="258" y="291"/>
                      </a:lnTo>
                      <a:cubicBezTo>
                        <a:pt x="230" y="295"/>
                        <a:pt x="203" y="304"/>
                        <a:pt x="179" y="316"/>
                      </a:cubicBezTo>
                      <a:lnTo>
                        <a:pt x="142" y="273"/>
                      </a:lnTo>
                      <a:lnTo>
                        <a:pt x="66" y="336"/>
                      </a:lnTo>
                      <a:lnTo>
                        <a:pt x="103" y="380"/>
                      </a:lnTo>
                      <a:cubicBezTo>
                        <a:pt x="87" y="402"/>
                        <a:pt x="73" y="426"/>
                        <a:pt x="65" y="453"/>
                      </a:cubicBezTo>
                      <a:lnTo>
                        <a:pt x="8" y="448"/>
                      </a:lnTo>
                      <a:lnTo>
                        <a:pt x="0" y="547"/>
                      </a:lnTo>
                      <a:lnTo>
                        <a:pt x="57" y="552"/>
                      </a:lnTo>
                      <a:cubicBezTo>
                        <a:pt x="60" y="580"/>
                        <a:pt x="69" y="606"/>
                        <a:pt x="82" y="631"/>
                      </a:cubicBezTo>
                      <a:lnTo>
                        <a:pt x="38" y="667"/>
                      </a:lnTo>
                      <a:lnTo>
                        <a:pt x="102" y="743"/>
                      </a:lnTo>
                      <a:lnTo>
                        <a:pt x="145" y="706"/>
                      </a:lnTo>
                      <a:cubicBezTo>
                        <a:pt x="167" y="723"/>
                        <a:pt x="192" y="736"/>
                        <a:pt x="219" y="744"/>
                      </a:cubicBezTo>
                      <a:lnTo>
                        <a:pt x="214" y="801"/>
                      </a:lnTo>
                      <a:lnTo>
                        <a:pt x="312" y="810"/>
                      </a:lnTo>
                      <a:lnTo>
                        <a:pt x="317" y="753"/>
                      </a:lnTo>
                      <a:cubicBezTo>
                        <a:pt x="345" y="749"/>
                        <a:pt x="372" y="741"/>
                        <a:pt x="396" y="728"/>
                      </a:cubicBezTo>
                      <a:lnTo>
                        <a:pt x="432" y="772"/>
                      </a:lnTo>
                      <a:lnTo>
                        <a:pt x="508" y="708"/>
                      </a:lnTo>
                      <a:lnTo>
                        <a:pt x="471" y="664"/>
                      </a:lnTo>
                      <a:cubicBezTo>
                        <a:pt x="488" y="643"/>
                        <a:pt x="501" y="618"/>
                        <a:pt x="509" y="591"/>
                      </a:cubicBezTo>
                      <a:lnTo>
                        <a:pt x="566" y="596"/>
                      </a:lnTo>
                      <a:close/>
                      <a:moveTo>
                        <a:pt x="863" y="462"/>
                      </a:moveTo>
                      <a:cubicBezTo>
                        <a:pt x="863" y="462"/>
                        <a:pt x="862" y="463"/>
                        <a:pt x="862" y="463"/>
                      </a:cubicBezTo>
                      <a:cubicBezTo>
                        <a:pt x="862" y="465"/>
                        <a:pt x="862" y="466"/>
                        <a:pt x="862" y="467"/>
                      </a:cubicBezTo>
                      <a:cubicBezTo>
                        <a:pt x="862" y="468"/>
                        <a:pt x="862" y="468"/>
                        <a:pt x="861" y="469"/>
                      </a:cubicBezTo>
                      <a:cubicBezTo>
                        <a:pt x="861" y="470"/>
                        <a:pt x="861" y="472"/>
                        <a:pt x="860" y="474"/>
                      </a:cubicBezTo>
                      <a:cubicBezTo>
                        <a:pt x="860" y="474"/>
                        <a:pt x="860" y="474"/>
                        <a:pt x="860" y="474"/>
                      </a:cubicBezTo>
                      <a:cubicBezTo>
                        <a:pt x="860" y="476"/>
                        <a:pt x="859" y="477"/>
                        <a:pt x="859" y="479"/>
                      </a:cubicBezTo>
                      <a:cubicBezTo>
                        <a:pt x="859" y="479"/>
                        <a:pt x="859" y="480"/>
                        <a:pt x="858" y="481"/>
                      </a:cubicBezTo>
                      <a:cubicBezTo>
                        <a:pt x="858" y="482"/>
                        <a:pt x="858" y="483"/>
                        <a:pt x="857" y="484"/>
                      </a:cubicBezTo>
                      <a:cubicBezTo>
                        <a:pt x="857" y="485"/>
                        <a:pt x="857" y="485"/>
                        <a:pt x="857" y="486"/>
                      </a:cubicBezTo>
                      <a:cubicBezTo>
                        <a:pt x="854" y="494"/>
                        <a:pt x="850" y="502"/>
                        <a:pt x="845" y="510"/>
                      </a:cubicBezTo>
                      <a:cubicBezTo>
                        <a:pt x="844" y="511"/>
                        <a:pt x="844" y="512"/>
                        <a:pt x="843" y="513"/>
                      </a:cubicBezTo>
                      <a:cubicBezTo>
                        <a:pt x="843" y="513"/>
                        <a:pt x="842" y="513"/>
                        <a:pt x="842" y="513"/>
                      </a:cubicBezTo>
                      <a:cubicBezTo>
                        <a:pt x="842" y="515"/>
                        <a:pt x="841" y="516"/>
                        <a:pt x="840" y="517"/>
                      </a:cubicBezTo>
                      <a:cubicBezTo>
                        <a:pt x="840" y="517"/>
                        <a:pt x="840" y="517"/>
                        <a:pt x="840" y="517"/>
                      </a:cubicBezTo>
                      <a:cubicBezTo>
                        <a:pt x="837" y="520"/>
                        <a:pt x="835" y="524"/>
                        <a:pt x="832" y="527"/>
                      </a:cubicBezTo>
                      <a:cubicBezTo>
                        <a:pt x="832" y="527"/>
                        <a:pt x="831" y="527"/>
                        <a:pt x="831" y="527"/>
                      </a:cubicBezTo>
                      <a:cubicBezTo>
                        <a:pt x="830" y="528"/>
                        <a:pt x="829" y="529"/>
                        <a:pt x="829" y="530"/>
                      </a:cubicBezTo>
                      <a:cubicBezTo>
                        <a:pt x="828" y="530"/>
                        <a:pt x="828" y="530"/>
                        <a:pt x="828" y="530"/>
                      </a:cubicBezTo>
                      <a:cubicBezTo>
                        <a:pt x="824" y="534"/>
                        <a:pt x="820" y="538"/>
                        <a:pt x="815" y="541"/>
                      </a:cubicBezTo>
                      <a:cubicBezTo>
                        <a:pt x="815" y="541"/>
                        <a:pt x="815" y="541"/>
                        <a:pt x="815" y="541"/>
                      </a:cubicBezTo>
                      <a:cubicBezTo>
                        <a:pt x="814" y="542"/>
                        <a:pt x="812" y="543"/>
                        <a:pt x="811" y="544"/>
                      </a:cubicBezTo>
                      <a:cubicBezTo>
                        <a:pt x="811" y="544"/>
                        <a:pt x="811" y="544"/>
                        <a:pt x="811" y="544"/>
                      </a:cubicBezTo>
                      <a:cubicBezTo>
                        <a:pt x="807" y="546"/>
                        <a:pt x="804" y="548"/>
                        <a:pt x="800" y="550"/>
                      </a:cubicBezTo>
                      <a:cubicBezTo>
                        <a:pt x="800" y="550"/>
                        <a:pt x="800" y="550"/>
                        <a:pt x="800" y="551"/>
                      </a:cubicBezTo>
                      <a:cubicBezTo>
                        <a:pt x="799" y="551"/>
                        <a:pt x="797" y="552"/>
                        <a:pt x="796" y="552"/>
                      </a:cubicBezTo>
                      <a:cubicBezTo>
                        <a:pt x="796" y="552"/>
                        <a:pt x="796" y="552"/>
                        <a:pt x="795" y="553"/>
                      </a:cubicBezTo>
                      <a:cubicBezTo>
                        <a:pt x="794" y="553"/>
                        <a:pt x="793" y="554"/>
                        <a:pt x="792" y="554"/>
                      </a:cubicBezTo>
                      <a:cubicBezTo>
                        <a:pt x="785" y="557"/>
                        <a:pt x="778" y="559"/>
                        <a:pt x="771" y="561"/>
                      </a:cubicBezTo>
                      <a:cubicBezTo>
                        <a:pt x="770" y="561"/>
                        <a:pt x="768" y="561"/>
                        <a:pt x="766" y="562"/>
                      </a:cubicBezTo>
                      <a:cubicBezTo>
                        <a:pt x="766" y="562"/>
                        <a:pt x="765" y="562"/>
                        <a:pt x="765" y="562"/>
                      </a:cubicBezTo>
                      <a:cubicBezTo>
                        <a:pt x="763" y="562"/>
                        <a:pt x="762" y="562"/>
                        <a:pt x="761" y="562"/>
                      </a:cubicBezTo>
                      <a:cubicBezTo>
                        <a:pt x="760" y="563"/>
                        <a:pt x="760" y="563"/>
                        <a:pt x="759" y="563"/>
                      </a:cubicBezTo>
                      <a:cubicBezTo>
                        <a:pt x="758" y="563"/>
                        <a:pt x="756" y="563"/>
                        <a:pt x="755" y="563"/>
                      </a:cubicBezTo>
                      <a:cubicBezTo>
                        <a:pt x="754" y="563"/>
                        <a:pt x="754" y="563"/>
                        <a:pt x="754" y="563"/>
                      </a:cubicBezTo>
                      <a:cubicBezTo>
                        <a:pt x="752" y="563"/>
                        <a:pt x="751" y="563"/>
                        <a:pt x="749" y="563"/>
                      </a:cubicBezTo>
                      <a:cubicBezTo>
                        <a:pt x="748" y="563"/>
                        <a:pt x="748" y="563"/>
                        <a:pt x="747" y="563"/>
                      </a:cubicBezTo>
                      <a:cubicBezTo>
                        <a:pt x="746" y="563"/>
                        <a:pt x="745" y="563"/>
                        <a:pt x="743" y="563"/>
                      </a:cubicBezTo>
                      <a:cubicBezTo>
                        <a:pt x="743" y="563"/>
                        <a:pt x="742" y="563"/>
                        <a:pt x="742" y="563"/>
                      </a:cubicBezTo>
                      <a:cubicBezTo>
                        <a:pt x="740" y="563"/>
                        <a:pt x="738" y="563"/>
                        <a:pt x="736" y="563"/>
                      </a:cubicBezTo>
                      <a:cubicBezTo>
                        <a:pt x="734" y="563"/>
                        <a:pt x="733" y="563"/>
                        <a:pt x="731" y="562"/>
                      </a:cubicBezTo>
                      <a:cubicBezTo>
                        <a:pt x="730" y="562"/>
                        <a:pt x="730" y="562"/>
                        <a:pt x="729" y="562"/>
                      </a:cubicBezTo>
                      <a:cubicBezTo>
                        <a:pt x="728" y="562"/>
                        <a:pt x="727" y="562"/>
                        <a:pt x="725" y="562"/>
                      </a:cubicBezTo>
                      <a:cubicBezTo>
                        <a:pt x="725" y="561"/>
                        <a:pt x="724" y="561"/>
                        <a:pt x="724" y="561"/>
                      </a:cubicBezTo>
                      <a:cubicBezTo>
                        <a:pt x="722" y="561"/>
                        <a:pt x="720" y="561"/>
                        <a:pt x="719" y="560"/>
                      </a:cubicBezTo>
                      <a:cubicBezTo>
                        <a:pt x="718" y="560"/>
                        <a:pt x="718" y="560"/>
                        <a:pt x="718" y="560"/>
                      </a:cubicBezTo>
                      <a:cubicBezTo>
                        <a:pt x="717" y="560"/>
                        <a:pt x="715" y="559"/>
                        <a:pt x="714" y="559"/>
                      </a:cubicBezTo>
                      <a:cubicBezTo>
                        <a:pt x="713" y="559"/>
                        <a:pt x="712" y="558"/>
                        <a:pt x="712" y="558"/>
                      </a:cubicBezTo>
                      <a:cubicBezTo>
                        <a:pt x="711" y="558"/>
                        <a:pt x="710" y="558"/>
                        <a:pt x="708" y="557"/>
                      </a:cubicBezTo>
                      <a:cubicBezTo>
                        <a:pt x="708" y="557"/>
                        <a:pt x="707" y="557"/>
                        <a:pt x="707" y="557"/>
                      </a:cubicBezTo>
                      <a:cubicBezTo>
                        <a:pt x="705" y="556"/>
                        <a:pt x="704" y="555"/>
                        <a:pt x="702" y="555"/>
                      </a:cubicBezTo>
                      <a:cubicBezTo>
                        <a:pt x="695" y="552"/>
                        <a:pt x="689" y="549"/>
                        <a:pt x="683" y="545"/>
                      </a:cubicBezTo>
                      <a:cubicBezTo>
                        <a:pt x="682" y="544"/>
                        <a:pt x="681" y="543"/>
                        <a:pt x="680" y="543"/>
                      </a:cubicBezTo>
                      <a:cubicBezTo>
                        <a:pt x="679" y="542"/>
                        <a:pt x="679" y="542"/>
                        <a:pt x="679" y="542"/>
                      </a:cubicBezTo>
                      <a:cubicBezTo>
                        <a:pt x="678" y="541"/>
                        <a:pt x="677" y="541"/>
                        <a:pt x="676" y="540"/>
                      </a:cubicBezTo>
                      <a:cubicBezTo>
                        <a:pt x="676" y="540"/>
                        <a:pt x="676" y="540"/>
                        <a:pt x="675" y="539"/>
                      </a:cubicBezTo>
                      <a:cubicBezTo>
                        <a:pt x="672" y="537"/>
                        <a:pt x="669" y="534"/>
                        <a:pt x="666" y="531"/>
                      </a:cubicBezTo>
                      <a:cubicBezTo>
                        <a:pt x="666" y="531"/>
                        <a:pt x="666" y="531"/>
                        <a:pt x="665" y="531"/>
                      </a:cubicBezTo>
                      <a:cubicBezTo>
                        <a:pt x="665" y="530"/>
                        <a:pt x="664" y="529"/>
                        <a:pt x="663" y="528"/>
                      </a:cubicBezTo>
                      <a:cubicBezTo>
                        <a:pt x="663" y="528"/>
                        <a:pt x="662" y="528"/>
                        <a:pt x="662" y="528"/>
                      </a:cubicBezTo>
                      <a:cubicBezTo>
                        <a:pt x="658" y="524"/>
                        <a:pt x="655" y="520"/>
                        <a:pt x="651" y="515"/>
                      </a:cubicBezTo>
                      <a:cubicBezTo>
                        <a:pt x="651" y="515"/>
                        <a:pt x="651" y="515"/>
                        <a:pt x="651" y="514"/>
                      </a:cubicBezTo>
                      <a:cubicBezTo>
                        <a:pt x="650" y="513"/>
                        <a:pt x="649" y="512"/>
                        <a:pt x="649" y="511"/>
                      </a:cubicBezTo>
                      <a:cubicBezTo>
                        <a:pt x="649" y="511"/>
                        <a:pt x="649" y="511"/>
                        <a:pt x="648" y="511"/>
                      </a:cubicBezTo>
                      <a:cubicBezTo>
                        <a:pt x="646" y="507"/>
                        <a:pt x="644" y="504"/>
                        <a:pt x="642" y="500"/>
                      </a:cubicBezTo>
                      <a:cubicBezTo>
                        <a:pt x="642" y="500"/>
                        <a:pt x="642" y="500"/>
                        <a:pt x="642" y="500"/>
                      </a:cubicBezTo>
                      <a:cubicBezTo>
                        <a:pt x="641" y="498"/>
                        <a:pt x="641" y="497"/>
                        <a:pt x="640" y="496"/>
                      </a:cubicBezTo>
                      <a:cubicBezTo>
                        <a:pt x="640" y="496"/>
                        <a:pt x="640" y="495"/>
                        <a:pt x="640" y="495"/>
                      </a:cubicBezTo>
                      <a:cubicBezTo>
                        <a:pt x="639" y="494"/>
                        <a:pt x="639" y="493"/>
                        <a:pt x="638" y="492"/>
                      </a:cubicBezTo>
                      <a:cubicBezTo>
                        <a:pt x="635" y="484"/>
                        <a:pt x="632" y="475"/>
                        <a:pt x="631" y="466"/>
                      </a:cubicBezTo>
                      <a:cubicBezTo>
                        <a:pt x="631" y="466"/>
                        <a:pt x="631" y="465"/>
                        <a:pt x="630" y="464"/>
                      </a:cubicBezTo>
                      <a:cubicBezTo>
                        <a:pt x="630" y="463"/>
                        <a:pt x="630" y="462"/>
                        <a:pt x="630" y="461"/>
                      </a:cubicBezTo>
                      <a:cubicBezTo>
                        <a:pt x="630" y="460"/>
                        <a:pt x="630" y="460"/>
                        <a:pt x="630" y="459"/>
                      </a:cubicBezTo>
                      <a:cubicBezTo>
                        <a:pt x="630" y="458"/>
                        <a:pt x="629" y="456"/>
                        <a:pt x="629" y="454"/>
                      </a:cubicBezTo>
                      <a:cubicBezTo>
                        <a:pt x="629" y="454"/>
                        <a:pt x="629" y="454"/>
                        <a:pt x="629" y="454"/>
                      </a:cubicBezTo>
                      <a:cubicBezTo>
                        <a:pt x="629" y="452"/>
                        <a:pt x="629" y="450"/>
                        <a:pt x="629" y="449"/>
                      </a:cubicBezTo>
                      <a:cubicBezTo>
                        <a:pt x="629" y="448"/>
                        <a:pt x="629" y="448"/>
                        <a:pt x="629" y="447"/>
                      </a:cubicBezTo>
                      <a:cubicBezTo>
                        <a:pt x="629" y="446"/>
                        <a:pt x="629" y="444"/>
                        <a:pt x="629" y="443"/>
                      </a:cubicBezTo>
                      <a:cubicBezTo>
                        <a:pt x="629" y="443"/>
                        <a:pt x="629" y="442"/>
                        <a:pt x="629" y="441"/>
                      </a:cubicBezTo>
                      <a:cubicBezTo>
                        <a:pt x="629" y="440"/>
                        <a:pt x="629" y="438"/>
                        <a:pt x="629" y="436"/>
                      </a:cubicBezTo>
                      <a:cubicBezTo>
                        <a:pt x="630" y="434"/>
                        <a:pt x="630" y="432"/>
                        <a:pt x="630" y="431"/>
                      </a:cubicBezTo>
                      <a:cubicBezTo>
                        <a:pt x="630" y="430"/>
                        <a:pt x="630" y="430"/>
                        <a:pt x="630" y="429"/>
                      </a:cubicBezTo>
                      <a:cubicBezTo>
                        <a:pt x="630" y="428"/>
                        <a:pt x="631" y="426"/>
                        <a:pt x="631" y="425"/>
                      </a:cubicBezTo>
                      <a:cubicBezTo>
                        <a:pt x="631" y="425"/>
                        <a:pt x="631" y="424"/>
                        <a:pt x="631" y="424"/>
                      </a:cubicBezTo>
                      <a:cubicBezTo>
                        <a:pt x="632" y="422"/>
                        <a:pt x="632" y="420"/>
                        <a:pt x="632" y="418"/>
                      </a:cubicBezTo>
                      <a:cubicBezTo>
                        <a:pt x="632" y="418"/>
                        <a:pt x="632" y="418"/>
                        <a:pt x="632" y="418"/>
                      </a:cubicBezTo>
                      <a:cubicBezTo>
                        <a:pt x="633" y="416"/>
                        <a:pt x="633" y="415"/>
                        <a:pt x="634" y="413"/>
                      </a:cubicBezTo>
                      <a:cubicBezTo>
                        <a:pt x="634" y="413"/>
                        <a:pt x="634" y="412"/>
                        <a:pt x="634" y="412"/>
                      </a:cubicBezTo>
                      <a:cubicBezTo>
                        <a:pt x="635" y="410"/>
                        <a:pt x="635" y="409"/>
                        <a:pt x="635" y="408"/>
                      </a:cubicBezTo>
                      <a:cubicBezTo>
                        <a:pt x="635" y="408"/>
                        <a:pt x="636" y="407"/>
                        <a:pt x="636" y="407"/>
                      </a:cubicBezTo>
                      <a:cubicBezTo>
                        <a:pt x="636" y="405"/>
                        <a:pt x="637" y="403"/>
                        <a:pt x="638" y="402"/>
                      </a:cubicBezTo>
                      <a:cubicBezTo>
                        <a:pt x="638" y="402"/>
                        <a:pt x="638" y="402"/>
                        <a:pt x="638" y="402"/>
                      </a:cubicBezTo>
                      <a:cubicBezTo>
                        <a:pt x="640" y="395"/>
                        <a:pt x="644" y="389"/>
                        <a:pt x="648" y="383"/>
                      </a:cubicBezTo>
                      <a:cubicBezTo>
                        <a:pt x="648" y="382"/>
                        <a:pt x="649" y="380"/>
                        <a:pt x="650" y="379"/>
                      </a:cubicBezTo>
                      <a:cubicBezTo>
                        <a:pt x="650" y="379"/>
                        <a:pt x="650" y="379"/>
                        <a:pt x="650" y="379"/>
                      </a:cubicBezTo>
                      <a:cubicBezTo>
                        <a:pt x="651" y="378"/>
                        <a:pt x="652" y="377"/>
                        <a:pt x="653" y="376"/>
                      </a:cubicBezTo>
                      <a:cubicBezTo>
                        <a:pt x="653" y="375"/>
                        <a:pt x="653" y="375"/>
                        <a:pt x="653" y="375"/>
                      </a:cubicBezTo>
                      <a:cubicBezTo>
                        <a:pt x="655" y="372"/>
                        <a:pt x="658" y="369"/>
                        <a:pt x="661" y="366"/>
                      </a:cubicBezTo>
                      <a:cubicBezTo>
                        <a:pt x="661" y="366"/>
                        <a:pt x="661" y="365"/>
                        <a:pt x="661" y="365"/>
                      </a:cubicBezTo>
                      <a:cubicBezTo>
                        <a:pt x="662" y="364"/>
                        <a:pt x="663" y="363"/>
                        <a:pt x="664" y="363"/>
                      </a:cubicBezTo>
                      <a:cubicBezTo>
                        <a:pt x="664" y="362"/>
                        <a:pt x="664" y="362"/>
                        <a:pt x="665" y="362"/>
                      </a:cubicBezTo>
                      <a:cubicBezTo>
                        <a:pt x="669" y="358"/>
                        <a:pt x="673" y="355"/>
                        <a:pt x="677" y="351"/>
                      </a:cubicBezTo>
                      <a:cubicBezTo>
                        <a:pt x="678" y="351"/>
                        <a:pt x="678" y="351"/>
                        <a:pt x="678" y="351"/>
                      </a:cubicBezTo>
                      <a:cubicBezTo>
                        <a:pt x="679" y="350"/>
                        <a:pt x="680" y="349"/>
                        <a:pt x="681" y="349"/>
                      </a:cubicBezTo>
                      <a:cubicBezTo>
                        <a:pt x="681" y="348"/>
                        <a:pt x="682" y="348"/>
                        <a:pt x="682" y="348"/>
                      </a:cubicBezTo>
                      <a:cubicBezTo>
                        <a:pt x="685" y="346"/>
                        <a:pt x="689" y="344"/>
                        <a:pt x="692" y="342"/>
                      </a:cubicBezTo>
                      <a:cubicBezTo>
                        <a:pt x="693" y="342"/>
                        <a:pt x="693" y="342"/>
                        <a:pt x="693" y="342"/>
                      </a:cubicBezTo>
                      <a:cubicBezTo>
                        <a:pt x="694" y="341"/>
                        <a:pt x="695" y="341"/>
                        <a:pt x="696" y="340"/>
                      </a:cubicBezTo>
                      <a:cubicBezTo>
                        <a:pt x="697" y="340"/>
                        <a:pt x="697" y="340"/>
                        <a:pt x="697" y="340"/>
                      </a:cubicBezTo>
                      <a:cubicBezTo>
                        <a:pt x="698" y="339"/>
                        <a:pt x="700" y="339"/>
                        <a:pt x="701" y="338"/>
                      </a:cubicBezTo>
                      <a:cubicBezTo>
                        <a:pt x="707" y="335"/>
                        <a:pt x="714" y="333"/>
                        <a:pt x="721" y="331"/>
                      </a:cubicBezTo>
                      <a:cubicBezTo>
                        <a:pt x="723" y="331"/>
                        <a:pt x="725" y="331"/>
                        <a:pt x="726" y="331"/>
                      </a:cubicBezTo>
                      <a:cubicBezTo>
                        <a:pt x="727" y="330"/>
                        <a:pt x="727" y="330"/>
                        <a:pt x="728" y="330"/>
                      </a:cubicBezTo>
                      <a:cubicBezTo>
                        <a:pt x="729" y="330"/>
                        <a:pt x="730" y="330"/>
                        <a:pt x="732" y="330"/>
                      </a:cubicBezTo>
                      <a:cubicBezTo>
                        <a:pt x="732" y="330"/>
                        <a:pt x="733" y="330"/>
                        <a:pt x="733" y="330"/>
                      </a:cubicBezTo>
                      <a:cubicBezTo>
                        <a:pt x="735" y="329"/>
                        <a:pt x="736" y="329"/>
                        <a:pt x="738" y="329"/>
                      </a:cubicBezTo>
                      <a:cubicBezTo>
                        <a:pt x="738" y="329"/>
                        <a:pt x="738" y="329"/>
                        <a:pt x="739" y="329"/>
                      </a:cubicBezTo>
                      <a:cubicBezTo>
                        <a:pt x="740" y="329"/>
                        <a:pt x="742" y="329"/>
                        <a:pt x="744" y="329"/>
                      </a:cubicBezTo>
                      <a:cubicBezTo>
                        <a:pt x="744" y="329"/>
                        <a:pt x="745" y="329"/>
                        <a:pt x="745" y="329"/>
                      </a:cubicBezTo>
                      <a:cubicBezTo>
                        <a:pt x="747" y="329"/>
                        <a:pt x="748" y="329"/>
                        <a:pt x="749" y="329"/>
                      </a:cubicBezTo>
                      <a:cubicBezTo>
                        <a:pt x="750" y="329"/>
                        <a:pt x="750" y="329"/>
                        <a:pt x="751" y="329"/>
                      </a:cubicBezTo>
                      <a:cubicBezTo>
                        <a:pt x="753" y="329"/>
                        <a:pt x="755" y="329"/>
                        <a:pt x="756" y="329"/>
                      </a:cubicBezTo>
                      <a:cubicBezTo>
                        <a:pt x="758" y="329"/>
                        <a:pt x="760" y="330"/>
                        <a:pt x="762" y="330"/>
                      </a:cubicBezTo>
                      <a:cubicBezTo>
                        <a:pt x="762" y="330"/>
                        <a:pt x="763" y="330"/>
                        <a:pt x="763" y="330"/>
                      </a:cubicBezTo>
                      <a:cubicBezTo>
                        <a:pt x="765" y="330"/>
                        <a:pt x="766" y="330"/>
                        <a:pt x="767" y="331"/>
                      </a:cubicBezTo>
                      <a:cubicBezTo>
                        <a:pt x="768" y="331"/>
                        <a:pt x="768" y="331"/>
                        <a:pt x="769" y="331"/>
                      </a:cubicBezTo>
                      <a:cubicBezTo>
                        <a:pt x="771" y="331"/>
                        <a:pt x="772" y="332"/>
                        <a:pt x="774" y="332"/>
                      </a:cubicBezTo>
                      <a:cubicBezTo>
                        <a:pt x="774" y="332"/>
                        <a:pt x="774" y="332"/>
                        <a:pt x="775" y="332"/>
                      </a:cubicBezTo>
                      <a:cubicBezTo>
                        <a:pt x="776" y="333"/>
                        <a:pt x="778" y="333"/>
                        <a:pt x="779" y="333"/>
                      </a:cubicBezTo>
                      <a:cubicBezTo>
                        <a:pt x="780" y="334"/>
                        <a:pt x="780" y="334"/>
                        <a:pt x="781" y="334"/>
                      </a:cubicBezTo>
                      <a:cubicBezTo>
                        <a:pt x="782" y="334"/>
                        <a:pt x="783" y="335"/>
                        <a:pt x="784" y="335"/>
                      </a:cubicBezTo>
                      <a:cubicBezTo>
                        <a:pt x="785" y="335"/>
                        <a:pt x="785" y="335"/>
                        <a:pt x="786" y="336"/>
                      </a:cubicBezTo>
                      <a:cubicBezTo>
                        <a:pt x="787" y="336"/>
                        <a:pt x="789" y="337"/>
                        <a:pt x="791" y="337"/>
                      </a:cubicBezTo>
                      <a:cubicBezTo>
                        <a:pt x="797" y="340"/>
                        <a:pt x="804" y="344"/>
                        <a:pt x="810" y="347"/>
                      </a:cubicBezTo>
                      <a:cubicBezTo>
                        <a:pt x="811" y="348"/>
                        <a:pt x="812" y="349"/>
                        <a:pt x="813" y="350"/>
                      </a:cubicBezTo>
                      <a:cubicBezTo>
                        <a:pt x="813" y="350"/>
                        <a:pt x="813" y="350"/>
                        <a:pt x="814" y="350"/>
                      </a:cubicBezTo>
                      <a:cubicBezTo>
                        <a:pt x="815" y="351"/>
                        <a:pt x="816" y="352"/>
                        <a:pt x="817" y="352"/>
                      </a:cubicBezTo>
                      <a:cubicBezTo>
                        <a:pt x="817" y="353"/>
                        <a:pt x="817" y="353"/>
                        <a:pt x="817" y="353"/>
                      </a:cubicBezTo>
                      <a:cubicBezTo>
                        <a:pt x="821" y="355"/>
                        <a:pt x="824" y="358"/>
                        <a:pt x="827" y="361"/>
                      </a:cubicBezTo>
                      <a:cubicBezTo>
                        <a:pt x="827" y="361"/>
                        <a:pt x="827" y="361"/>
                        <a:pt x="827" y="361"/>
                      </a:cubicBezTo>
                      <a:cubicBezTo>
                        <a:pt x="828" y="362"/>
                        <a:pt x="829" y="363"/>
                        <a:pt x="830" y="364"/>
                      </a:cubicBezTo>
                      <a:cubicBezTo>
                        <a:pt x="830" y="364"/>
                        <a:pt x="830" y="364"/>
                        <a:pt x="831" y="364"/>
                      </a:cubicBezTo>
                      <a:cubicBezTo>
                        <a:pt x="834" y="368"/>
                        <a:pt x="838" y="373"/>
                        <a:pt x="841" y="377"/>
                      </a:cubicBezTo>
                      <a:cubicBezTo>
                        <a:pt x="841" y="377"/>
                        <a:pt x="842" y="378"/>
                        <a:pt x="842" y="378"/>
                      </a:cubicBezTo>
                      <a:cubicBezTo>
                        <a:pt x="842" y="379"/>
                        <a:pt x="843" y="380"/>
                        <a:pt x="844" y="381"/>
                      </a:cubicBezTo>
                      <a:cubicBezTo>
                        <a:pt x="844" y="381"/>
                        <a:pt x="844" y="381"/>
                        <a:pt x="844" y="382"/>
                      </a:cubicBezTo>
                      <a:cubicBezTo>
                        <a:pt x="847" y="385"/>
                        <a:pt x="849" y="389"/>
                        <a:pt x="851" y="392"/>
                      </a:cubicBezTo>
                      <a:cubicBezTo>
                        <a:pt x="851" y="392"/>
                        <a:pt x="851" y="393"/>
                        <a:pt x="851" y="393"/>
                      </a:cubicBezTo>
                      <a:cubicBezTo>
                        <a:pt x="851" y="394"/>
                        <a:pt x="852" y="395"/>
                        <a:pt x="852" y="396"/>
                      </a:cubicBezTo>
                      <a:cubicBezTo>
                        <a:pt x="853" y="396"/>
                        <a:pt x="853" y="397"/>
                        <a:pt x="853" y="397"/>
                      </a:cubicBezTo>
                      <a:cubicBezTo>
                        <a:pt x="853" y="398"/>
                        <a:pt x="854" y="399"/>
                        <a:pt x="854" y="401"/>
                      </a:cubicBezTo>
                      <a:cubicBezTo>
                        <a:pt x="857" y="407"/>
                        <a:pt x="859" y="414"/>
                        <a:pt x="861" y="421"/>
                      </a:cubicBezTo>
                      <a:cubicBezTo>
                        <a:pt x="861" y="423"/>
                        <a:pt x="862" y="424"/>
                        <a:pt x="862" y="426"/>
                      </a:cubicBezTo>
                      <a:cubicBezTo>
                        <a:pt x="862" y="427"/>
                        <a:pt x="862" y="427"/>
                        <a:pt x="862" y="428"/>
                      </a:cubicBezTo>
                      <a:cubicBezTo>
                        <a:pt x="862" y="429"/>
                        <a:pt x="863" y="430"/>
                        <a:pt x="863" y="431"/>
                      </a:cubicBezTo>
                      <a:cubicBezTo>
                        <a:pt x="863" y="432"/>
                        <a:pt x="863" y="433"/>
                        <a:pt x="863" y="433"/>
                      </a:cubicBezTo>
                      <a:cubicBezTo>
                        <a:pt x="863" y="435"/>
                        <a:pt x="863" y="436"/>
                        <a:pt x="863" y="438"/>
                      </a:cubicBezTo>
                      <a:cubicBezTo>
                        <a:pt x="863" y="438"/>
                        <a:pt x="863" y="438"/>
                        <a:pt x="863" y="438"/>
                      </a:cubicBezTo>
                      <a:cubicBezTo>
                        <a:pt x="863" y="440"/>
                        <a:pt x="864" y="442"/>
                        <a:pt x="864" y="444"/>
                      </a:cubicBezTo>
                      <a:lnTo>
                        <a:pt x="864" y="445"/>
                      </a:lnTo>
                      <a:cubicBezTo>
                        <a:pt x="864" y="447"/>
                        <a:pt x="864" y="448"/>
                        <a:pt x="864" y="449"/>
                      </a:cubicBezTo>
                      <a:cubicBezTo>
                        <a:pt x="864" y="450"/>
                        <a:pt x="864" y="450"/>
                        <a:pt x="864" y="451"/>
                      </a:cubicBezTo>
                      <a:cubicBezTo>
                        <a:pt x="863" y="453"/>
                        <a:pt x="863" y="454"/>
                        <a:pt x="863" y="456"/>
                      </a:cubicBezTo>
                      <a:cubicBezTo>
                        <a:pt x="863" y="458"/>
                        <a:pt x="863" y="460"/>
                        <a:pt x="863" y="462"/>
                      </a:cubicBezTo>
                      <a:close/>
                      <a:moveTo>
                        <a:pt x="942" y="498"/>
                      </a:moveTo>
                      <a:lnTo>
                        <a:pt x="948" y="429"/>
                      </a:lnTo>
                      <a:lnTo>
                        <a:pt x="908" y="425"/>
                      </a:lnTo>
                      <a:cubicBezTo>
                        <a:pt x="906" y="406"/>
                        <a:pt x="900" y="387"/>
                        <a:pt x="891" y="370"/>
                      </a:cubicBezTo>
                      <a:lnTo>
                        <a:pt x="922" y="344"/>
                      </a:lnTo>
                      <a:lnTo>
                        <a:pt x="877" y="291"/>
                      </a:lnTo>
                      <a:lnTo>
                        <a:pt x="846" y="317"/>
                      </a:lnTo>
                      <a:cubicBezTo>
                        <a:pt x="831" y="305"/>
                        <a:pt x="814" y="296"/>
                        <a:pt x="795" y="290"/>
                      </a:cubicBezTo>
                      <a:lnTo>
                        <a:pt x="798" y="250"/>
                      </a:lnTo>
                      <a:lnTo>
                        <a:pt x="729" y="244"/>
                      </a:lnTo>
                      <a:lnTo>
                        <a:pt x="725" y="284"/>
                      </a:lnTo>
                      <a:cubicBezTo>
                        <a:pt x="706" y="287"/>
                        <a:pt x="687" y="293"/>
                        <a:pt x="670" y="302"/>
                      </a:cubicBezTo>
                      <a:lnTo>
                        <a:pt x="644" y="271"/>
                      </a:lnTo>
                      <a:lnTo>
                        <a:pt x="591" y="316"/>
                      </a:lnTo>
                      <a:lnTo>
                        <a:pt x="617" y="346"/>
                      </a:lnTo>
                      <a:cubicBezTo>
                        <a:pt x="605" y="362"/>
                        <a:pt x="596" y="379"/>
                        <a:pt x="590" y="398"/>
                      </a:cubicBezTo>
                      <a:lnTo>
                        <a:pt x="550" y="394"/>
                      </a:lnTo>
                      <a:lnTo>
                        <a:pt x="544" y="464"/>
                      </a:lnTo>
                      <a:lnTo>
                        <a:pt x="584" y="467"/>
                      </a:lnTo>
                      <a:cubicBezTo>
                        <a:pt x="587" y="487"/>
                        <a:pt x="593" y="505"/>
                        <a:pt x="602" y="522"/>
                      </a:cubicBezTo>
                      <a:lnTo>
                        <a:pt x="571" y="548"/>
                      </a:lnTo>
                      <a:lnTo>
                        <a:pt x="616" y="601"/>
                      </a:lnTo>
                      <a:lnTo>
                        <a:pt x="647" y="575"/>
                      </a:lnTo>
                      <a:cubicBezTo>
                        <a:pt x="662" y="587"/>
                        <a:pt x="679" y="596"/>
                        <a:pt x="698" y="602"/>
                      </a:cubicBezTo>
                      <a:lnTo>
                        <a:pt x="694" y="642"/>
                      </a:lnTo>
                      <a:lnTo>
                        <a:pt x="764" y="648"/>
                      </a:lnTo>
                      <a:lnTo>
                        <a:pt x="767" y="608"/>
                      </a:lnTo>
                      <a:cubicBezTo>
                        <a:pt x="787" y="606"/>
                        <a:pt x="805" y="600"/>
                        <a:pt x="822" y="591"/>
                      </a:cubicBezTo>
                      <a:lnTo>
                        <a:pt x="848" y="621"/>
                      </a:lnTo>
                      <a:lnTo>
                        <a:pt x="901" y="577"/>
                      </a:lnTo>
                      <a:lnTo>
                        <a:pt x="876" y="546"/>
                      </a:lnTo>
                      <a:cubicBezTo>
                        <a:pt x="887" y="531"/>
                        <a:pt x="896" y="513"/>
                        <a:pt x="902" y="494"/>
                      </a:cubicBezTo>
                      <a:lnTo>
                        <a:pt x="942" y="49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cs typeface="+mn-ea"/>
                    <a:sym typeface="+mn-lt"/>
                  </a:endParaRPr>
                </a:p>
              </p:txBody>
            </p:sp>
          </p:grpSp>
          <p:sp>
            <p:nvSpPr>
              <p:cNvPr id="85" name="Rectangle 14"/>
              <p:cNvSpPr>
                <a:spLocks noChangeArrowheads="1"/>
              </p:cNvSpPr>
              <p:nvPr/>
            </p:nvSpPr>
            <p:spPr bwMode="auto">
              <a:xfrm>
                <a:off x="5581874" y="4613014"/>
                <a:ext cx="721360" cy="29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mn-lt"/>
                    <a:ea typeface="+mn-ea"/>
                    <a:cs typeface="+mn-ea"/>
                    <a:sym typeface="+mn-lt"/>
                  </a:rPr>
                  <a:t>PART </a:t>
                </a:r>
                <a:r>
                  <a:rPr lang="en-US" altLang="zh-CN" sz="1600" b="1" dirty="0">
                    <a:solidFill>
                      <a:srgbClr val="313D51"/>
                    </a:solidFill>
                    <a:latin typeface="+mn-lt"/>
                    <a:ea typeface="+mn-ea"/>
                    <a:cs typeface="+mn-ea"/>
                    <a:sym typeface="+mn-lt"/>
                  </a:rPr>
                  <a:t>4</a:t>
                </a:r>
                <a:endParaRPr lang="zh-CN" altLang="en-US" sz="1800" b="1" dirty="0">
                  <a:solidFill>
                    <a:srgbClr val="313D51"/>
                  </a:solidFill>
                  <a:latin typeface="+mn-lt"/>
                  <a:ea typeface="+mn-ea"/>
                  <a:cs typeface="+mn-ea"/>
                  <a:sym typeface="+mn-lt"/>
                </a:endParaRPr>
              </a:p>
            </p:txBody>
          </p:sp>
          <p:sp>
            <p:nvSpPr>
              <p:cNvPr id="86" name="TextBox 59"/>
              <p:cNvSpPr txBox="1">
                <a:spLocks noChangeArrowheads="1"/>
              </p:cNvSpPr>
              <p:nvPr/>
            </p:nvSpPr>
            <p:spPr bwMode="auto">
              <a:xfrm>
                <a:off x="6566161" y="4535226"/>
                <a:ext cx="2290762"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b="1" dirty="0">
                    <a:solidFill>
                      <a:srgbClr val="313D51"/>
                    </a:solidFill>
                    <a:latin typeface="+mn-lt"/>
                    <a:ea typeface="+mn-ea"/>
                    <a:cs typeface="+mn-ea"/>
                    <a:sym typeface="+mn-lt"/>
                  </a:rPr>
                  <a:t>参考文献</a:t>
                </a:r>
                <a:endParaRPr lang="zh-CN" altLang="en-US" b="1" dirty="0">
                  <a:solidFill>
                    <a:srgbClr val="313D51"/>
                  </a:solidFill>
                  <a:latin typeface="+mn-lt"/>
                  <a:ea typeface="+mn-ea"/>
                  <a:cs typeface="+mn-ea"/>
                  <a:sym typeface="+mn-lt"/>
                </a:endParaRPr>
              </a:p>
              <a:p>
                <a:pPr fontAlgn="base">
                  <a:lnSpc>
                    <a:spcPct val="120000"/>
                  </a:lnSpc>
                  <a:spcBef>
                    <a:spcPct val="0"/>
                  </a:spcBef>
                  <a:spcAft>
                    <a:spcPct val="0"/>
                  </a:spcAft>
                  <a:buFontTx/>
                  <a:buNone/>
                </a:pPr>
                <a:endParaRPr lang="zh-CN" altLang="en-US" b="1" dirty="0">
                  <a:solidFill>
                    <a:srgbClr val="313D51"/>
                  </a:solidFill>
                  <a:latin typeface="+mn-lt"/>
                  <a:ea typeface="+mn-ea"/>
                  <a:cs typeface="+mn-ea"/>
                  <a:sym typeface="+mn-lt"/>
                </a:endParaRPr>
              </a:p>
            </p:txBody>
          </p:sp>
        </p:grpSp>
        <p:grpSp>
          <p:nvGrpSpPr>
            <p:cNvPr id="81" name="组合 80"/>
            <p:cNvGrpSpPr/>
            <p:nvPr/>
          </p:nvGrpSpPr>
          <p:grpSpPr>
            <a:xfrm flipH="1">
              <a:off x="6433491" y="4741665"/>
              <a:ext cx="4171535" cy="80892"/>
              <a:chOff x="2272062" y="2596259"/>
              <a:chExt cx="4173708" cy="80934"/>
            </a:xfrm>
          </p:grpSpPr>
          <p:cxnSp>
            <p:nvCxnSpPr>
              <p:cNvPr id="82" name="直接连接符 8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83" name="矩形 8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cs typeface="+mn-ea"/>
                  <a:sym typeface="+mn-lt"/>
                </a:endParaRPr>
              </a:p>
            </p:txBody>
          </p:sp>
        </p:grpSp>
      </p:grpSp>
      <p:grpSp>
        <p:nvGrpSpPr>
          <p:cNvPr id="3" name="组合 2"/>
          <p:cNvGrpSpPr/>
          <p:nvPr/>
        </p:nvGrpSpPr>
        <p:grpSpPr>
          <a:xfrm>
            <a:off x="5617751" y="1935327"/>
            <a:ext cx="4890672" cy="576263"/>
            <a:chOff x="5617751" y="1935327"/>
            <a:chExt cx="4890672" cy="576263"/>
          </a:xfrm>
        </p:grpSpPr>
        <p:grpSp>
          <p:nvGrpSpPr>
            <p:cNvPr id="59" name="组合 58"/>
            <p:cNvGrpSpPr/>
            <p:nvPr/>
          </p:nvGrpSpPr>
          <p:grpSpPr>
            <a:xfrm>
              <a:off x="5617751" y="1935327"/>
              <a:ext cx="4890672" cy="576263"/>
              <a:chOff x="5714354" y="2522443"/>
              <a:chExt cx="4890672" cy="576263"/>
            </a:xfrm>
          </p:grpSpPr>
          <p:grpSp>
            <p:nvGrpSpPr>
              <p:cNvPr id="60" name="组合 59"/>
              <p:cNvGrpSpPr/>
              <p:nvPr/>
            </p:nvGrpSpPr>
            <p:grpSpPr>
              <a:xfrm>
                <a:off x="5714354" y="2522443"/>
                <a:ext cx="4229100" cy="576263"/>
                <a:chOff x="4753236" y="2862001"/>
                <a:chExt cx="4229100" cy="576263"/>
              </a:xfrm>
            </p:grpSpPr>
            <p:grpSp>
              <p:nvGrpSpPr>
                <p:cNvPr id="64" name="组合 22"/>
                <p:cNvGrpSpPr/>
                <p:nvPr/>
              </p:nvGrpSpPr>
              <p:grpSpPr bwMode="auto">
                <a:xfrm>
                  <a:off x="4753236" y="2862001"/>
                  <a:ext cx="576262" cy="576263"/>
                  <a:chOff x="6170389" y="3371639"/>
                  <a:chExt cx="576064" cy="576064"/>
                </a:xfrm>
              </p:grpSpPr>
              <p:sp>
                <p:nvSpPr>
                  <p:cNvPr id="67" name="圆角矩形 11"/>
                  <p:cNvSpPr>
                    <a:spLocks noChangeArrowheads="1"/>
                  </p:cNvSpPr>
                  <p:nvPr/>
                </p:nvSpPr>
                <p:spPr bwMode="auto">
                  <a:xfrm>
                    <a:off x="6170389" y="3371639"/>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mn-lt"/>
                      <a:ea typeface="+mn-ea"/>
                      <a:cs typeface="+mn-ea"/>
                      <a:sym typeface="+mn-lt"/>
                    </a:endParaRPr>
                  </a:p>
                </p:txBody>
              </p:sp>
              <p:sp>
                <p:nvSpPr>
                  <p:cNvPr id="68" name="Freeform 13"/>
                  <p:cNvSpPr>
                    <a:spLocks noEditPoints="1"/>
                  </p:cNvSpPr>
                  <p:nvPr/>
                </p:nvSpPr>
                <p:spPr bwMode="auto">
                  <a:xfrm>
                    <a:off x="6293383" y="3504805"/>
                    <a:ext cx="330076" cy="309733"/>
                  </a:xfrm>
                  <a:custGeom>
                    <a:avLst/>
                    <a:gdLst>
                      <a:gd name="T0" fmla="*/ 0 w 957"/>
                      <a:gd name="T1" fmla="*/ 2147483646 h 885"/>
                      <a:gd name="T2" fmla="*/ 2147483646 w 957"/>
                      <a:gd name="T3" fmla="*/ 2147483646 h 885"/>
                      <a:gd name="T4" fmla="*/ 2147483646 w 957"/>
                      <a:gd name="T5" fmla="*/ 2147483646 h 885"/>
                      <a:gd name="T6" fmla="*/ 2147483646 w 957"/>
                      <a:gd name="T7" fmla="*/ 2147483646 h 885"/>
                      <a:gd name="T8" fmla="*/ 2147483646 w 957"/>
                      <a:gd name="T9" fmla="*/ 2147483646 h 885"/>
                      <a:gd name="T10" fmla="*/ 2147483646 w 957"/>
                      <a:gd name="T11" fmla="*/ 2147483646 h 885"/>
                      <a:gd name="T12" fmla="*/ 2147483646 w 957"/>
                      <a:gd name="T13" fmla="*/ 2147483646 h 885"/>
                      <a:gd name="T14" fmla="*/ 2147483646 w 957"/>
                      <a:gd name="T15" fmla="*/ 2147483646 h 885"/>
                      <a:gd name="T16" fmla="*/ 2147483646 w 957"/>
                      <a:gd name="T17" fmla="*/ 2147483646 h 885"/>
                      <a:gd name="T18" fmla="*/ 2147483646 w 957"/>
                      <a:gd name="T19" fmla="*/ 2147483646 h 885"/>
                      <a:gd name="T20" fmla="*/ 0 w 957"/>
                      <a:gd name="T21" fmla="*/ 2147483646 h 885"/>
                      <a:gd name="T22" fmla="*/ 2147483646 w 957"/>
                      <a:gd name="T23" fmla="*/ 2147483646 h 885"/>
                      <a:gd name="T24" fmla="*/ 2147483646 w 957"/>
                      <a:gd name="T25" fmla="*/ 2147483646 h 885"/>
                      <a:gd name="T26" fmla="*/ 2147483646 w 957"/>
                      <a:gd name="T27" fmla="*/ 2147483646 h 885"/>
                      <a:gd name="T28" fmla="*/ 2147483646 w 957"/>
                      <a:gd name="T29" fmla="*/ 2147483646 h 885"/>
                      <a:gd name="T30" fmla="*/ 2147483646 w 957"/>
                      <a:gd name="T31" fmla="*/ 2147483646 h 885"/>
                      <a:gd name="T32" fmla="*/ 2147483646 w 957"/>
                      <a:gd name="T33" fmla="*/ 2147483646 h 885"/>
                      <a:gd name="T34" fmla="*/ 2147483646 w 957"/>
                      <a:gd name="T35" fmla="*/ 2147483646 h 885"/>
                      <a:gd name="T36" fmla="*/ 2147483646 w 957"/>
                      <a:gd name="T37" fmla="*/ 2147483646 h 885"/>
                      <a:gd name="T38" fmla="*/ 2147483646 w 957"/>
                      <a:gd name="T39" fmla="*/ 2147483646 h 885"/>
                      <a:gd name="T40" fmla="*/ 2147483646 w 957"/>
                      <a:gd name="T41" fmla="*/ 2147483646 h 885"/>
                      <a:gd name="T42" fmla="*/ 2147483646 w 957"/>
                      <a:gd name="T43" fmla="*/ 2147483646 h 885"/>
                      <a:gd name="T44" fmla="*/ 2147483646 w 957"/>
                      <a:gd name="T45" fmla="*/ 2147483646 h 885"/>
                      <a:gd name="T46" fmla="*/ 2147483646 w 957"/>
                      <a:gd name="T47" fmla="*/ 2147483646 h 885"/>
                      <a:gd name="T48" fmla="*/ 2147483646 w 957"/>
                      <a:gd name="T49" fmla="*/ 2147483646 h 885"/>
                      <a:gd name="T50" fmla="*/ 2147483646 w 957"/>
                      <a:gd name="T51" fmla="*/ 2147483646 h 885"/>
                      <a:gd name="T52" fmla="*/ 2147483646 w 957"/>
                      <a:gd name="T53" fmla="*/ 2147483646 h 885"/>
                      <a:gd name="T54" fmla="*/ 2147483646 w 957"/>
                      <a:gd name="T55" fmla="*/ 2147483646 h 885"/>
                      <a:gd name="T56" fmla="*/ 2147483646 w 957"/>
                      <a:gd name="T57" fmla="*/ 2147483646 h 885"/>
                      <a:gd name="T58" fmla="*/ 2147483646 w 957"/>
                      <a:gd name="T59" fmla="*/ 2147483646 h 885"/>
                      <a:gd name="T60" fmla="*/ 2147483646 w 957"/>
                      <a:gd name="T61" fmla="*/ 2147483646 h 885"/>
                      <a:gd name="T62" fmla="*/ 2147483646 w 957"/>
                      <a:gd name="T63" fmla="*/ 2147483646 h 885"/>
                      <a:gd name="T64" fmla="*/ 2147483646 w 957"/>
                      <a:gd name="T65" fmla="*/ 2147483646 h 885"/>
                      <a:gd name="T66" fmla="*/ 2147483646 w 957"/>
                      <a:gd name="T67" fmla="*/ 2147483646 h 885"/>
                      <a:gd name="T68" fmla="*/ 2147483646 w 957"/>
                      <a:gd name="T69" fmla="*/ 2147483646 h 885"/>
                      <a:gd name="T70" fmla="*/ 2147483646 w 957"/>
                      <a:gd name="T71" fmla="*/ 2147483646 h 885"/>
                      <a:gd name="T72" fmla="*/ 2147483646 w 957"/>
                      <a:gd name="T73" fmla="*/ 2147483646 h 885"/>
                      <a:gd name="T74" fmla="*/ 2147483646 w 957"/>
                      <a:gd name="T75" fmla="*/ 2147483646 h 885"/>
                      <a:gd name="T76" fmla="*/ 2147483646 w 957"/>
                      <a:gd name="T77" fmla="*/ 2147483646 h 885"/>
                      <a:gd name="T78" fmla="*/ 2147483646 w 957"/>
                      <a:gd name="T79" fmla="*/ 2147483646 h 885"/>
                      <a:gd name="T80" fmla="*/ 2147483646 w 957"/>
                      <a:gd name="T81" fmla="*/ 2147483646 h 885"/>
                      <a:gd name="T82" fmla="*/ 2147483646 w 957"/>
                      <a:gd name="T83" fmla="*/ 2147483646 h 885"/>
                      <a:gd name="T84" fmla="*/ 2147483646 w 957"/>
                      <a:gd name="T85" fmla="*/ 2147483646 h 885"/>
                      <a:gd name="T86" fmla="*/ 2147483646 w 957"/>
                      <a:gd name="T87" fmla="*/ 2147483646 h 885"/>
                      <a:gd name="T88" fmla="*/ 2147483646 w 957"/>
                      <a:gd name="T89" fmla="*/ 2147483646 h 885"/>
                      <a:gd name="T90" fmla="*/ 2147483646 w 957"/>
                      <a:gd name="T91" fmla="*/ 2147483646 h 885"/>
                      <a:gd name="T92" fmla="*/ 2147483646 w 957"/>
                      <a:gd name="T93" fmla="*/ 2147483646 h 88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957" h="885">
                        <a:moveTo>
                          <a:pt x="0" y="155"/>
                        </a:moveTo>
                        <a:cubicBezTo>
                          <a:pt x="0" y="278"/>
                          <a:pt x="0" y="400"/>
                          <a:pt x="0" y="523"/>
                        </a:cubicBezTo>
                        <a:cubicBezTo>
                          <a:pt x="0" y="533"/>
                          <a:pt x="161" y="687"/>
                          <a:pt x="181" y="707"/>
                        </a:cubicBezTo>
                        <a:cubicBezTo>
                          <a:pt x="202" y="728"/>
                          <a:pt x="355" y="885"/>
                          <a:pt x="368" y="885"/>
                        </a:cubicBezTo>
                        <a:cubicBezTo>
                          <a:pt x="442" y="885"/>
                          <a:pt x="516" y="885"/>
                          <a:pt x="589" y="885"/>
                        </a:cubicBezTo>
                        <a:cubicBezTo>
                          <a:pt x="620" y="885"/>
                          <a:pt x="632" y="856"/>
                          <a:pt x="645" y="837"/>
                        </a:cubicBezTo>
                        <a:cubicBezTo>
                          <a:pt x="645" y="684"/>
                          <a:pt x="645" y="532"/>
                          <a:pt x="645" y="380"/>
                        </a:cubicBezTo>
                        <a:cubicBezTo>
                          <a:pt x="631" y="385"/>
                          <a:pt x="590" y="368"/>
                          <a:pt x="582" y="391"/>
                        </a:cubicBezTo>
                        <a:cubicBezTo>
                          <a:pt x="577" y="401"/>
                          <a:pt x="582" y="573"/>
                          <a:pt x="582" y="608"/>
                        </a:cubicBezTo>
                        <a:cubicBezTo>
                          <a:pt x="582" y="643"/>
                          <a:pt x="592" y="822"/>
                          <a:pt x="567" y="822"/>
                        </a:cubicBezTo>
                        <a:cubicBezTo>
                          <a:pt x="507" y="822"/>
                          <a:pt x="447" y="822"/>
                          <a:pt x="387" y="822"/>
                        </a:cubicBezTo>
                        <a:cubicBezTo>
                          <a:pt x="368" y="822"/>
                          <a:pt x="376" y="760"/>
                          <a:pt x="376" y="741"/>
                        </a:cubicBezTo>
                        <a:cubicBezTo>
                          <a:pt x="376" y="710"/>
                          <a:pt x="376" y="679"/>
                          <a:pt x="376" y="649"/>
                        </a:cubicBezTo>
                        <a:cubicBezTo>
                          <a:pt x="376" y="565"/>
                          <a:pt x="376" y="551"/>
                          <a:pt x="324" y="516"/>
                        </a:cubicBezTo>
                        <a:cubicBezTo>
                          <a:pt x="300" y="516"/>
                          <a:pt x="301" y="509"/>
                          <a:pt x="280" y="509"/>
                        </a:cubicBezTo>
                        <a:cubicBezTo>
                          <a:pt x="209" y="509"/>
                          <a:pt x="137" y="509"/>
                          <a:pt x="66" y="509"/>
                        </a:cubicBezTo>
                        <a:cubicBezTo>
                          <a:pt x="66" y="398"/>
                          <a:pt x="66" y="287"/>
                          <a:pt x="66" y="177"/>
                        </a:cubicBezTo>
                        <a:cubicBezTo>
                          <a:pt x="66" y="168"/>
                          <a:pt x="69" y="169"/>
                          <a:pt x="74" y="162"/>
                        </a:cubicBezTo>
                        <a:cubicBezTo>
                          <a:pt x="155" y="162"/>
                          <a:pt x="236" y="162"/>
                          <a:pt x="317" y="162"/>
                        </a:cubicBezTo>
                        <a:cubicBezTo>
                          <a:pt x="333" y="151"/>
                          <a:pt x="375" y="115"/>
                          <a:pt x="376" y="92"/>
                        </a:cubicBezTo>
                        <a:cubicBezTo>
                          <a:pt x="274" y="92"/>
                          <a:pt x="172" y="92"/>
                          <a:pt x="70" y="92"/>
                        </a:cubicBezTo>
                        <a:cubicBezTo>
                          <a:pt x="42" y="92"/>
                          <a:pt x="0" y="131"/>
                          <a:pt x="0" y="155"/>
                        </a:cubicBezTo>
                        <a:close/>
                        <a:moveTo>
                          <a:pt x="505" y="215"/>
                        </a:moveTo>
                        <a:lnTo>
                          <a:pt x="538" y="182"/>
                        </a:lnTo>
                        <a:lnTo>
                          <a:pt x="505" y="149"/>
                        </a:lnTo>
                        <a:cubicBezTo>
                          <a:pt x="504" y="148"/>
                          <a:pt x="504" y="146"/>
                          <a:pt x="505" y="145"/>
                        </a:cubicBezTo>
                        <a:lnTo>
                          <a:pt x="527" y="123"/>
                        </a:lnTo>
                        <a:cubicBezTo>
                          <a:pt x="528" y="122"/>
                          <a:pt x="530" y="122"/>
                          <a:pt x="531" y="123"/>
                        </a:cubicBezTo>
                        <a:lnTo>
                          <a:pt x="564" y="156"/>
                        </a:lnTo>
                        <a:lnTo>
                          <a:pt x="597" y="123"/>
                        </a:lnTo>
                        <a:cubicBezTo>
                          <a:pt x="599" y="122"/>
                          <a:pt x="601" y="122"/>
                          <a:pt x="602" y="123"/>
                        </a:cubicBezTo>
                        <a:lnTo>
                          <a:pt x="624" y="145"/>
                        </a:lnTo>
                        <a:cubicBezTo>
                          <a:pt x="625" y="146"/>
                          <a:pt x="625" y="148"/>
                          <a:pt x="624" y="149"/>
                        </a:cubicBezTo>
                        <a:lnTo>
                          <a:pt x="591" y="182"/>
                        </a:lnTo>
                        <a:lnTo>
                          <a:pt x="624" y="215"/>
                        </a:lnTo>
                        <a:cubicBezTo>
                          <a:pt x="625" y="217"/>
                          <a:pt x="625" y="219"/>
                          <a:pt x="624" y="220"/>
                        </a:cubicBezTo>
                        <a:lnTo>
                          <a:pt x="602" y="242"/>
                        </a:lnTo>
                        <a:cubicBezTo>
                          <a:pt x="601" y="243"/>
                          <a:pt x="599" y="243"/>
                          <a:pt x="597" y="242"/>
                        </a:cubicBezTo>
                        <a:lnTo>
                          <a:pt x="564" y="209"/>
                        </a:lnTo>
                        <a:lnTo>
                          <a:pt x="531" y="242"/>
                        </a:lnTo>
                        <a:cubicBezTo>
                          <a:pt x="530" y="243"/>
                          <a:pt x="528" y="243"/>
                          <a:pt x="527" y="242"/>
                        </a:cubicBezTo>
                        <a:lnTo>
                          <a:pt x="505" y="220"/>
                        </a:lnTo>
                        <a:cubicBezTo>
                          <a:pt x="504" y="219"/>
                          <a:pt x="504" y="217"/>
                          <a:pt x="505" y="215"/>
                        </a:cubicBezTo>
                        <a:close/>
                        <a:moveTo>
                          <a:pt x="780" y="332"/>
                        </a:moveTo>
                        <a:lnTo>
                          <a:pt x="944" y="496"/>
                        </a:lnTo>
                        <a:cubicBezTo>
                          <a:pt x="957" y="509"/>
                          <a:pt x="957" y="530"/>
                          <a:pt x="944" y="543"/>
                        </a:cubicBezTo>
                        <a:lnTo>
                          <a:pt x="925" y="562"/>
                        </a:lnTo>
                        <a:cubicBezTo>
                          <a:pt x="912" y="575"/>
                          <a:pt x="891" y="575"/>
                          <a:pt x="878" y="562"/>
                        </a:cubicBezTo>
                        <a:lnTo>
                          <a:pt x="714" y="398"/>
                        </a:lnTo>
                        <a:lnTo>
                          <a:pt x="780" y="332"/>
                        </a:lnTo>
                        <a:close/>
                        <a:moveTo>
                          <a:pt x="447" y="65"/>
                        </a:moveTo>
                        <a:cubicBezTo>
                          <a:pt x="512" y="0"/>
                          <a:pt x="617" y="0"/>
                          <a:pt x="682" y="65"/>
                        </a:cubicBezTo>
                        <a:cubicBezTo>
                          <a:pt x="740" y="123"/>
                          <a:pt x="747" y="213"/>
                          <a:pt x="701" y="278"/>
                        </a:cubicBezTo>
                        <a:lnTo>
                          <a:pt x="754" y="331"/>
                        </a:lnTo>
                        <a:cubicBezTo>
                          <a:pt x="756" y="333"/>
                          <a:pt x="756" y="337"/>
                          <a:pt x="754" y="339"/>
                        </a:cubicBezTo>
                        <a:lnTo>
                          <a:pt x="721" y="372"/>
                        </a:lnTo>
                        <a:cubicBezTo>
                          <a:pt x="719" y="374"/>
                          <a:pt x="715" y="374"/>
                          <a:pt x="713" y="372"/>
                        </a:cubicBezTo>
                        <a:lnTo>
                          <a:pt x="660" y="319"/>
                        </a:lnTo>
                        <a:cubicBezTo>
                          <a:pt x="595" y="364"/>
                          <a:pt x="505" y="358"/>
                          <a:pt x="447" y="300"/>
                        </a:cubicBezTo>
                        <a:cubicBezTo>
                          <a:pt x="382" y="235"/>
                          <a:pt x="382" y="130"/>
                          <a:pt x="447" y="65"/>
                        </a:cubicBezTo>
                        <a:close/>
                        <a:moveTo>
                          <a:pt x="486" y="104"/>
                        </a:moveTo>
                        <a:cubicBezTo>
                          <a:pt x="529" y="60"/>
                          <a:pt x="600" y="60"/>
                          <a:pt x="643" y="104"/>
                        </a:cubicBezTo>
                        <a:cubicBezTo>
                          <a:pt x="687" y="147"/>
                          <a:pt x="687" y="218"/>
                          <a:pt x="643" y="261"/>
                        </a:cubicBezTo>
                        <a:cubicBezTo>
                          <a:pt x="600" y="305"/>
                          <a:pt x="529" y="305"/>
                          <a:pt x="486" y="261"/>
                        </a:cubicBezTo>
                        <a:cubicBezTo>
                          <a:pt x="442" y="218"/>
                          <a:pt x="442" y="147"/>
                          <a:pt x="486" y="104"/>
                        </a:cubicBezTo>
                        <a:close/>
                        <a:moveTo>
                          <a:pt x="306" y="770"/>
                        </a:moveTo>
                        <a:cubicBezTo>
                          <a:pt x="304" y="706"/>
                          <a:pt x="303" y="643"/>
                          <a:pt x="302" y="579"/>
                        </a:cubicBezTo>
                        <a:cubicBezTo>
                          <a:pt x="241" y="579"/>
                          <a:pt x="179" y="579"/>
                          <a:pt x="118" y="579"/>
                        </a:cubicBezTo>
                        <a:cubicBezTo>
                          <a:pt x="117" y="580"/>
                          <a:pt x="116" y="581"/>
                          <a:pt x="115" y="581"/>
                        </a:cubicBezTo>
                        <a:cubicBezTo>
                          <a:pt x="179" y="644"/>
                          <a:pt x="242" y="707"/>
                          <a:pt x="306" y="770"/>
                        </a:cubicBezTo>
                        <a:close/>
                        <a:moveTo>
                          <a:pt x="110" y="225"/>
                        </a:moveTo>
                        <a:cubicBezTo>
                          <a:pt x="110" y="233"/>
                          <a:pt x="110" y="242"/>
                          <a:pt x="110" y="250"/>
                        </a:cubicBezTo>
                        <a:cubicBezTo>
                          <a:pt x="110" y="259"/>
                          <a:pt x="116" y="265"/>
                          <a:pt x="125" y="265"/>
                        </a:cubicBezTo>
                        <a:cubicBezTo>
                          <a:pt x="209" y="265"/>
                          <a:pt x="292" y="265"/>
                          <a:pt x="376" y="265"/>
                        </a:cubicBezTo>
                        <a:cubicBezTo>
                          <a:pt x="399" y="265"/>
                          <a:pt x="394" y="228"/>
                          <a:pt x="387" y="214"/>
                        </a:cubicBezTo>
                        <a:cubicBezTo>
                          <a:pt x="338" y="214"/>
                          <a:pt x="288" y="214"/>
                          <a:pt x="239" y="214"/>
                        </a:cubicBezTo>
                        <a:cubicBezTo>
                          <a:pt x="209" y="214"/>
                          <a:pt x="110" y="206"/>
                          <a:pt x="110" y="225"/>
                        </a:cubicBezTo>
                        <a:close/>
                        <a:moveTo>
                          <a:pt x="110" y="405"/>
                        </a:moveTo>
                        <a:cubicBezTo>
                          <a:pt x="110" y="416"/>
                          <a:pt x="110" y="427"/>
                          <a:pt x="110" y="439"/>
                        </a:cubicBezTo>
                        <a:cubicBezTo>
                          <a:pt x="110" y="447"/>
                          <a:pt x="113" y="450"/>
                          <a:pt x="121" y="450"/>
                        </a:cubicBezTo>
                        <a:cubicBezTo>
                          <a:pt x="211" y="450"/>
                          <a:pt x="301" y="450"/>
                          <a:pt x="390" y="450"/>
                        </a:cubicBezTo>
                        <a:cubicBezTo>
                          <a:pt x="392" y="440"/>
                          <a:pt x="400" y="402"/>
                          <a:pt x="379" y="402"/>
                        </a:cubicBezTo>
                        <a:cubicBezTo>
                          <a:pt x="296" y="402"/>
                          <a:pt x="212" y="402"/>
                          <a:pt x="129" y="402"/>
                        </a:cubicBezTo>
                        <a:cubicBezTo>
                          <a:pt x="123" y="402"/>
                          <a:pt x="115" y="404"/>
                          <a:pt x="110" y="405"/>
                        </a:cubicBezTo>
                        <a:close/>
                        <a:moveTo>
                          <a:pt x="110" y="328"/>
                        </a:moveTo>
                        <a:cubicBezTo>
                          <a:pt x="110" y="333"/>
                          <a:pt x="110" y="338"/>
                          <a:pt x="110" y="343"/>
                        </a:cubicBezTo>
                        <a:cubicBezTo>
                          <a:pt x="110" y="351"/>
                          <a:pt x="113" y="351"/>
                          <a:pt x="118" y="357"/>
                        </a:cubicBezTo>
                        <a:cubicBezTo>
                          <a:pt x="205" y="357"/>
                          <a:pt x="292" y="357"/>
                          <a:pt x="379" y="357"/>
                        </a:cubicBezTo>
                        <a:cubicBezTo>
                          <a:pt x="384" y="355"/>
                          <a:pt x="389" y="353"/>
                          <a:pt x="394" y="350"/>
                        </a:cubicBezTo>
                        <a:cubicBezTo>
                          <a:pt x="394" y="344"/>
                          <a:pt x="394" y="338"/>
                          <a:pt x="394" y="332"/>
                        </a:cubicBezTo>
                        <a:cubicBezTo>
                          <a:pt x="394" y="320"/>
                          <a:pt x="390" y="317"/>
                          <a:pt x="387" y="309"/>
                        </a:cubicBezTo>
                        <a:cubicBezTo>
                          <a:pt x="336" y="309"/>
                          <a:pt x="286" y="309"/>
                          <a:pt x="236" y="309"/>
                        </a:cubicBezTo>
                        <a:cubicBezTo>
                          <a:pt x="211" y="309"/>
                          <a:pt x="187" y="309"/>
                          <a:pt x="162" y="309"/>
                        </a:cubicBezTo>
                        <a:cubicBezTo>
                          <a:pt x="131" y="310"/>
                          <a:pt x="110" y="299"/>
                          <a:pt x="110" y="3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cs typeface="+mn-ea"/>
                      <a:sym typeface="+mn-lt"/>
                    </a:endParaRPr>
                  </a:p>
                </p:txBody>
              </p:sp>
            </p:grpSp>
            <p:sp>
              <p:nvSpPr>
                <p:cNvPr id="65" name="Rectangle 14"/>
                <p:cNvSpPr>
                  <a:spLocks noChangeArrowheads="1"/>
                </p:cNvSpPr>
                <p:nvPr/>
              </p:nvSpPr>
              <p:spPr bwMode="auto">
                <a:xfrm>
                  <a:off x="5581874" y="3017576"/>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mn-lt"/>
                      <a:ea typeface="+mn-ea"/>
                      <a:cs typeface="+mn-ea"/>
                      <a:sym typeface="+mn-lt"/>
                    </a:rPr>
                    <a:t>PART </a:t>
                  </a:r>
                  <a:r>
                    <a:rPr lang="en-US" altLang="zh-CN" sz="1600" b="1" dirty="0">
                      <a:solidFill>
                        <a:srgbClr val="313D51"/>
                      </a:solidFill>
                      <a:latin typeface="+mn-lt"/>
                      <a:ea typeface="+mn-ea"/>
                      <a:cs typeface="+mn-ea"/>
                      <a:sym typeface="+mn-lt"/>
                    </a:rPr>
                    <a:t>2</a:t>
                  </a:r>
                  <a:endParaRPr lang="zh-CN" altLang="en-US" sz="1800" b="1" dirty="0">
                    <a:solidFill>
                      <a:srgbClr val="313D51"/>
                    </a:solidFill>
                    <a:latin typeface="+mn-lt"/>
                    <a:ea typeface="+mn-ea"/>
                    <a:cs typeface="+mn-ea"/>
                    <a:sym typeface="+mn-lt"/>
                  </a:endParaRPr>
                </a:p>
              </p:txBody>
            </p:sp>
            <p:sp>
              <p:nvSpPr>
                <p:cNvPr id="66" name="TextBox 59"/>
                <p:cNvSpPr txBox="1">
                  <a:spLocks noChangeArrowheads="1"/>
                </p:cNvSpPr>
                <p:nvPr/>
              </p:nvSpPr>
              <p:spPr bwMode="auto">
                <a:xfrm>
                  <a:off x="6566161" y="2941376"/>
                  <a:ext cx="2416175"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b="1" dirty="0">
                    <a:solidFill>
                      <a:srgbClr val="313D51"/>
                    </a:solidFill>
                    <a:latin typeface="+mn-lt"/>
                    <a:ea typeface="+mn-ea"/>
                    <a:cs typeface="+mn-ea"/>
                    <a:sym typeface="+mn-lt"/>
                  </a:endParaRPr>
                </a:p>
              </p:txBody>
            </p:sp>
          </p:grpSp>
          <p:grpSp>
            <p:nvGrpSpPr>
              <p:cNvPr id="61" name="组合 60"/>
              <p:cNvGrpSpPr/>
              <p:nvPr/>
            </p:nvGrpSpPr>
            <p:grpSpPr>
              <a:xfrm flipH="1">
                <a:off x="6433491" y="3012031"/>
                <a:ext cx="4171535" cy="80892"/>
                <a:chOff x="2272062" y="2596259"/>
                <a:chExt cx="4173708" cy="80934"/>
              </a:xfrm>
            </p:grpSpPr>
            <p:cxnSp>
              <p:nvCxnSpPr>
                <p:cNvPr id="62" name="直接连接符 6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63" name="矩形 6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cs typeface="+mn-ea"/>
                    <a:sym typeface="+mn-lt"/>
                  </a:endParaRPr>
                </a:p>
              </p:txBody>
            </p:sp>
          </p:grpSp>
        </p:grpSp>
        <p:sp>
          <p:nvSpPr>
            <p:cNvPr id="101" name="TextBox 59"/>
            <p:cNvSpPr txBox="1">
              <a:spLocks noChangeArrowheads="1"/>
            </p:cNvSpPr>
            <p:nvPr/>
          </p:nvSpPr>
          <p:spPr bwMode="auto">
            <a:xfrm>
              <a:off x="7445784" y="2016519"/>
              <a:ext cx="2940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b="1" dirty="0">
                  <a:solidFill>
                    <a:srgbClr val="313D51"/>
                  </a:solidFill>
                  <a:latin typeface="+mn-lt"/>
                  <a:ea typeface="+mn-ea"/>
                  <a:cs typeface="+mn-ea"/>
                  <a:sym typeface="+mn-lt"/>
                </a:rPr>
                <a:t>研究现状及意义</a:t>
              </a:r>
              <a:endParaRPr lang="zh-CN" altLang="en-US" b="1" dirty="0">
                <a:solidFill>
                  <a:srgbClr val="313D51"/>
                </a:solidFill>
                <a:latin typeface="+mn-lt"/>
                <a:ea typeface="+mn-ea"/>
                <a:cs typeface="+mn-ea"/>
                <a:sym typeface="+mn-lt"/>
              </a:endParaRPr>
            </a:p>
          </p:txBody>
        </p:sp>
      </p:grpSp>
      <p:sp>
        <p:nvSpPr>
          <p:cNvPr id="99" name="矩形 259"/>
          <p:cNvSpPr>
            <a:spLocks noChangeArrowheads="1"/>
          </p:cNvSpPr>
          <p:nvPr/>
        </p:nvSpPr>
        <p:spPr bwMode="auto">
          <a:xfrm>
            <a:off x="10330399" y="5987106"/>
            <a:ext cx="877300"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None/>
            </a:pPr>
            <a:r>
              <a:rPr lang="zh-CN" altLang="en-US" sz="1800" dirty="0">
                <a:latin typeface="+mn-lt"/>
                <a:ea typeface="+mn-ea"/>
                <a:cs typeface="+mn-ea"/>
                <a:sym typeface="+mn-lt"/>
              </a:rPr>
              <a:t>第</a:t>
            </a:r>
            <a:r>
              <a:rPr lang="en-US" altLang="zh-CN" sz="1800" dirty="0">
                <a:latin typeface="+mn-lt"/>
                <a:ea typeface="+mn-ea"/>
                <a:cs typeface="+mn-ea"/>
                <a:sym typeface="+mn-lt"/>
              </a:rPr>
              <a:t>1</a:t>
            </a:r>
            <a:r>
              <a:rPr lang="zh-CN" altLang="en-US" sz="1800" dirty="0">
                <a:latin typeface="+mn-lt"/>
                <a:ea typeface="+mn-ea"/>
                <a:cs typeface="+mn-ea"/>
                <a:sym typeface="+mn-lt"/>
              </a:rPr>
              <a:t>页</a:t>
            </a:r>
            <a:endParaRPr lang="en-US" altLang="zh-CN" sz="1800" dirty="0">
              <a:latin typeface="+mn-lt"/>
              <a:ea typeface="+mn-ea"/>
              <a:cs typeface="+mn-ea"/>
              <a:sym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1520" y="1451610"/>
            <a:ext cx="9253220" cy="645160"/>
          </a:xfrm>
          <a:prstGeom prst="rect">
            <a:avLst/>
          </a:prstGeom>
          <a:noFill/>
        </p:spPr>
        <p:txBody>
          <a:bodyPr wrap="square" rtlCol="0" anchor="t">
            <a:spAutoFit/>
          </a:bodyPr>
          <a:lstStyle/>
          <a:p>
            <a:r>
              <a:rPr lang="zh-CN" altLang="en-US"/>
              <a:t>[</a:t>
            </a:r>
            <a:r>
              <a:rPr lang="en-US" altLang="zh-CN"/>
              <a:t>2</a:t>
            </a:r>
            <a:r>
              <a:rPr lang="zh-CN" altLang="en-US"/>
              <a:t>] Zheng C ,  Mendieta M ,  Chen C . POSTER: A Pyramid Cross-Fusion Transformer Network for Facial Expression Recognition[J].  2022.</a:t>
            </a:r>
            <a:endParaRPr lang="zh-CN" altLang="en-US"/>
          </a:p>
        </p:txBody>
      </p:sp>
      <p:sp>
        <p:nvSpPr>
          <p:cNvPr id="3" name="文本框 2"/>
          <p:cNvSpPr txBox="1"/>
          <p:nvPr/>
        </p:nvSpPr>
        <p:spPr>
          <a:xfrm>
            <a:off x="792480" y="806450"/>
            <a:ext cx="9192260" cy="645160"/>
          </a:xfrm>
          <a:prstGeom prst="rect">
            <a:avLst/>
          </a:prstGeom>
          <a:noFill/>
        </p:spPr>
        <p:txBody>
          <a:bodyPr wrap="square" rtlCol="0" anchor="t">
            <a:spAutoFit/>
          </a:bodyPr>
          <a:lstStyle/>
          <a:p>
            <a:r>
              <a:rPr lang="zh-CN" altLang="en-US"/>
              <a:t>[</a:t>
            </a:r>
            <a:r>
              <a:rPr lang="en-US" altLang="zh-CN"/>
              <a:t>1</a:t>
            </a:r>
            <a:r>
              <a:rPr lang="zh-CN" altLang="en-US"/>
              <a:t>] Xue F ,  Wang Q ,  Guo G . TransFER: Learning Relation-aware Facial Expression Representations with Transformers[C]// 2021.</a:t>
            </a:r>
            <a:endParaRPr lang="zh-CN" altLang="en-US"/>
          </a:p>
        </p:txBody>
      </p:sp>
      <p:sp>
        <p:nvSpPr>
          <p:cNvPr id="4" name="文本框 3"/>
          <p:cNvSpPr txBox="1"/>
          <p:nvPr/>
        </p:nvSpPr>
        <p:spPr>
          <a:xfrm>
            <a:off x="731520" y="2807970"/>
            <a:ext cx="9676130" cy="645160"/>
          </a:xfrm>
          <a:prstGeom prst="rect">
            <a:avLst/>
          </a:prstGeom>
          <a:noFill/>
        </p:spPr>
        <p:txBody>
          <a:bodyPr wrap="square" rtlCol="0" anchor="t">
            <a:spAutoFit/>
          </a:bodyPr>
          <a:lstStyle/>
          <a:p>
            <a:r>
              <a:rPr lang="zh-CN" altLang="en-US"/>
              <a:t>[</a:t>
            </a:r>
            <a:r>
              <a:rPr lang="en-US" altLang="zh-CN"/>
              <a:t>4</a:t>
            </a:r>
            <a:r>
              <a:rPr lang="zh-CN" altLang="en-US"/>
              <a:t>] Li H ,  Wang N ,  Yang X , et al. Towards Semi-Supervised Deep Facial Expression Recognition with An Adaptive Confidence Margin[J].  2022.</a:t>
            </a:r>
            <a:endParaRPr lang="zh-CN" altLang="en-US"/>
          </a:p>
        </p:txBody>
      </p:sp>
      <p:sp>
        <p:nvSpPr>
          <p:cNvPr id="5" name="文本框 4"/>
          <p:cNvSpPr txBox="1"/>
          <p:nvPr/>
        </p:nvSpPr>
        <p:spPr>
          <a:xfrm>
            <a:off x="721360" y="3453130"/>
            <a:ext cx="9179560" cy="2030095"/>
          </a:xfrm>
          <a:prstGeom prst="rect">
            <a:avLst/>
          </a:prstGeom>
          <a:noFill/>
        </p:spPr>
        <p:txBody>
          <a:bodyPr wrap="square" rtlCol="0" anchor="t">
            <a:spAutoFit/>
          </a:bodyPr>
          <a:lstStyle/>
          <a:p>
            <a:r>
              <a:rPr lang="zh-CN" altLang="en-US"/>
              <a:t>[</a:t>
            </a:r>
            <a:r>
              <a:rPr lang="en-US" altLang="zh-CN"/>
              <a:t>5</a:t>
            </a:r>
            <a:r>
              <a:rPr lang="zh-CN" altLang="en-US"/>
              <a:t>] Wang K ,  Peng X ,  Yang J , et al. Suppressing Uncertainties for Large-Scale Facial Expression Recognition[J]. IEEE, 2020.</a:t>
            </a:r>
            <a:endParaRPr lang="zh-CN" altLang="en-US"/>
          </a:p>
          <a:p>
            <a:r>
              <a:rPr lang="en-US" altLang="zh-CN"/>
              <a:t>[6]Yuhang Zhang, Chengrui Wang, Weihong </a:t>
            </a:r>
            <a:r>
              <a:rPr lang="zh-CN" altLang="en-US">
                <a:sym typeface="+mn-ea"/>
              </a:rPr>
              <a:t>, et al. </a:t>
            </a:r>
            <a:r>
              <a:rPr lang="en-US" altLang="zh-CN"/>
              <a:t>Deng </a:t>
            </a:r>
            <a:r>
              <a:rPr lang="zh-CN" altLang="en-US"/>
              <a:t>Relative Uncertainty Learning for Facial Expression</a:t>
            </a:r>
            <a:r>
              <a:rPr lang="en-US" altLang="zh-CN"/>
              <a:t> </a:t>
            </a:r>
            <a:r>
              <a:rPr lang="zh-CN" altLang="en-US"/>
              <a:t>Recognition</a:t>
            </a:r>
            <a:endParaRPr lang="zh-CN" altLang="en-US"/>
          </a:p>
          <a:p>
            <a:r>
              <a:rPr lang="zh-CN" altLang="en-US"/>
              <a:t>[</a:t>
            </a:r>
            <a:r>
              <a:rPr lang="en-US" altLang="zh-CN"/>
              <a:t>7</a:t>
            </a:r>
            <a:r>
              <a:rPr lang="zh-CN" altLang="en-US"/>
              <a:t>] Zhao Z ,  Liu Q ,  Wang S . Learning Deep Global Multi-Scale and Local Attention Features for Facial Expression Recognition in the Wild[J]. IEEE transactions on image processing </a:t>
            </a:r>
            <a:endParaRPr lang="zh-CN" altLang="en-US"/>
          </a:p>
        </p:txBody>
      </p:sp>
      <p:sp>
        <p:nvSpPr>
          <p:cNvPr id="6" name="文本框 5"/>
          <p:cNvSpPr txBox="1"/>
          <p:nvPr/>
        </p:nvSpPr>
        <p:spPr>
          <a:xfrm>
            <a:off x="721360" y="2096770"/>
            <a:ext cx="9040495" cy="645160"/>
          </a:xfrm>
          <a:prstGeom prst="rect">
            <a:avLst/>
          </a:prstGeom>
          <a:noFill/>
        </p:spPr>
        <p:txBody>
          <a:bodyPr wrap="square" rtlCol="0" anchor="t">
            <a:spAutoFit/>
          </a:bodyPr>
          <a:lstStyle/>
          <a:p>
            <a:r>
              <a:rPr lang="zh-CN" altLang="en-US">
                <a:sym typeface="+mn-ea"/>
              </a:rPr>
              <a:t>[</a:t>
            </a:r>
            <a:r>
              <a:rPr lang="en-US" altLang="zh-CN">
                <a:sym typeface="+mn-ea"/>
              </a:rPr>
              <a:t>3</a:t>
            </a:r>
            <a:r>
              <a:rPr lang="zh-CN" altLang="en-US">
                <a:sym typeface="+mn-ea"/>
              </a:rPr>
              <a:t>]</a:t>
            </a:r>
            <a:r>
              <a:rPr lang="en-US" altLang="zh-CN">
                <a:sym typeface="+mn-ea"/>
              </a:rPr>
              <a:t> </a:t>
            </a:r>
            <a:r>
              <a:rPr lang="zh-CN" altLang="en-US"/>
              <a:t>Yuhang Zhang, Weihong Deng, et al., Learn From All: Erasing Attention Consistency for Noisy Label Facial Expression Recognition, ECCV 2022</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3" name="矩形 2"/>
          <p:cNvSpPr/>
          <p:nvPr/>
        </p:nvSpPr>
        <p:spPr>
          <a:xfrm>
            <a:off x="2160496" y="1465866"/>
            <a:ext cx="7871010" cy="393208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9" name="矩形 8"/>
          <p:cNvSpPr/>
          <p:nvPr/>
        </p:nvSpPr>
        <p:spPr>
          <a:xfrm>
            <a:off x="2429435" y="1711367"/>
            <a:ext cx="7333130" cy="3441085"/>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 name="文本框 3"/>
          <p:cNvSpPr txBox="1"/>
          <p:nvPr/>
        </p:nvSpPr>
        <p:spPr>
          <a:xfrm>
            <a:off x="2554062" y="3203144"/>
            <a:ext cx="7053116" cy="830997"/>
          </a:xfrm>
          <a:prstGeom prst="rect">
            <a:avLst/>
          </a:prstGeom>
          <a:noFill/>
        </p:spPr>
        <p:txBody>
          <a:bodyPr wrap="square" rtlCol="0">
            <a:spAutoFit/>
            <a:scene3d>
              <a:camera prst="orthographicFront"/>
              <a:lightRig rig="threePt" dir="t"/>
            </a:scene3d>
            <a:sp3d contourW="12700"/>
          </a:bodyPr>
          <a:lstStyle/>
          <a:p>
            <a:pPr algn="ctr">
              <a:defRPr/>
            </a:pPr>
            <a:r>
              <a:rPr lang="zh-CN" altLang="en-US" sz="4800" b="1" dirty="0">
                <a:solidFill>
                  <a:schemeClr val="bg1"/>
                </a:solidFill>
                <a:cs typeface="+mn-ea"/>
                <a:sym typeface="+mn-lt"/>
              </a:rPr>
              <a:t>恳请各位老师批评指正</a:t>
            </a:r>
            <a:endParaRPr lang="zh-CN" altLang="en-US" sz="4800" b="1" dirty="0">
              <a:solidFill>
                <a:schemeClr val="bg1"/>
              </a:solidFill>
              <a:cs typeface="+mn-ea"/>
              <a:sym typeface="+mn-lt"/>
            </a:endParaRPr>
          </a:p>
        </p:txBody>
      </p:sp>
      <p:grpSp>
        <p:nvGrpSpPr>
          <p:cNvPr id="25" name="组合 24"/>
          <p:cNvGrpSpPr/>
          <p:nvPr/>
        </p:nvGrpSpPr>
        <p:grpSpPr>
          <a:xfrm>
            <a:off x="5387350" y="978500"/>
            <a:ext cx="1390484" cy="1390482"/>
            <a:chOff x="5387350" y="978500"/>
            <a:chExt cx="1390484" cy="1390482"/>
          </a:xfrm>
        </p:grpSpPr>
        <p:sp>
          <p:nvSpPr>
            <p:cNvPr id="23" name="椭圆 22"/>
            <p:cNvSpPr/>
            <p:nvPr/>
          </p:nvSpPr>
          <p:spPr>
            <a:xfrm>
              <a:off x="5387350" y="978500"/>
              <a:ext cx="1390484" cy="1390482"/>
            </a:xfrm>
            <a:prstGeom prst="ellipse">
              <a:avLst/>
            </a:prstGeom>
            <a:solidFill>
              <a:srgbClr val="244C89"/>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nvGrpSpPr>
            <p:cNvPr id="12" name="组合 11"/>
            <p:cNvGrpSpPr/>
            <p:nvPr/>
          </p:nvGrpSpPr>
          <p:grpSpPr>
            <a:xfrm>
              <a:off x="5482497" y="1078924"/>
              <a:ext cx="1195789" cy="1195788"/>
              <a:chOff x="5159802" y="530825"/>
              <a:chExt cx="1813907" cy="1813906"/>
            </a:xfrm>
          </p:grpSpPr>
          <p:sp>
            <p:nvSpPr>
              <p:cNvPr id="16" name="椭圆 15"/>
              <p:cNvSpPr/>
              <p:nvPr/>
            </p:nvSpPr>
            <p:spPr>
              <a:xfrm>
                <a:off x="5159802" y="530825"/>
                <a:ext cx="1813907" cy="181390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cs typeface="+mn-ea"/>
                  <a:sym typeface="+mn-lt"/>
                </a:endParaRPr>
              </a:p>
            </p:txBody>
          </p:sp>
          <p:sp>
            <p:nvSpPr>
              <p:cNvPr id="15" name="文本框 14"/>
              <p:cNvSpPr txBox="1"/>
              <p:nvPr/>
            </p:nvSpPr>
            <p:spPr>
              <a:xfrm>
                <a:off x="5427011" y="1186254"/>
                <a:ext cx="1303832" cy="601582"/>
              </a:xfrm>
              <a:prstGeom prst="rect">
                <a:avLst/>
              </a:prstGeom>
              <a:noFill/>
            </p:spPr>
            <p:txBody>
              <a:bodyPr wrap="none" rtlCol="0">
                <a:spAutoFit/>
              </a:bodyPr>
              <a:lstStyle/>
              <a:p>
                <a:pPr algn="ctr">
                  <a:lnSpc>
                    <a:spcPct val="120000"/>
                  </a:lnSpc>
                </a:pPr>
                <a:r>
                  <a:rPr lang="en-US" altLang="zh-CN" b="1" dirty="0">
                    <a:solidFill>
                      <a:schemeClr val="bg1"/>
                    </a:solidFill>
                    <a:cs typeface="+mn-ea"/>
                    <a:sym typeface="+mn-lt"/>
                  </a:rPr>
                  <a:t>LOGO</a:t>
                </a:r>
                <a:endParaRPr lang="zh-CN" altLang="en-US" b="1" dirty="0">
                  <a:solidFill>
                    <a:schemeClr val="bg1"/>
                  </a:solidFill>
                  <a:cs typeface="+mn-ea"/>
                  <a:sym typeface="+mn-lt"/>
                </a:endParaRPr>
              </a:p>
            </p:txBody>
          </p:sp>
        </p:grpSp>
      </p:gr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0347" y="1015698"/>
            <a:ext cx="1276136" cy="1333282"/>
          </a:xfrm>
          <a:prstGeom prst="rect">
            <a:avLst/>
          </a:prstGeom>
        </p:spPr>
      </p:pic>
      <p:sp>
        <p:nvSpPr>
          <p:cNvPr id="21" name="矩形 259"/>
          <p:cNvSpPr>
            <a:spLocks noChangeArrowheads="1"/>
          </p:cNvSpPr>
          <p:nvPr/>
        </p:nvSpPr>
        <p:spPr bwMode="auto">
          <a:xfrm>
            <a:off x="10330399" y="5987106"/>
            <a:ext cx="877300"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None/>
            </a:pPr>
            <a:r>
              <a:rPr lang="zh-CN" altLang="en-US" sz="1800" dirty="0">
                <a:latin typeface="+mn-lt"/>
                <a:ea typeface="+mn-ea"/>
                <a:cs typeface="+mn-ea"/>
                <a:sym typeface="+mn-lt"/>
              </a:rPr>
              <a:t>第</a:t>
            </a:r>
            <a:r>
              <a:rPr lang="en-US" altLang="zh-CN" sz="1800" dirty="0">
                <a:latin typeface="+mn-lt"/>
                <a:ea typeface="+mn-ea"/>
                <a:cs typeface="+mn-ea"/>
                <a:sym typeface="+mn-lt"/>
              </a:rPr>
              <a:t>17</a:t>
            </a:r>
            <a:r>
              <a:rPr lang="zh-CN" altLang="en-US" sz="1800" dirty="0">
                <a:latin typeface="+mn-lt"/>
                <a:ea typeface="+mn-ea"/>
                <a:cs typeface="+mn-ea"/>
                <a:sym typeface="+mn-lt"/>
              </a:rPr>
              <a:t>页</a:t>
            </a:r>
            <a:endParaRPr lang="en-US" altLang="zh-CN" sz="1800" dirty="0">
              <a:latin typeface="+mn-lt"/>
              <a:ea typeface="+mn-ea"/>
              <a:cs typeface="+mn-ea"/>
              <a:sym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24" name="文本框 23"/>
          <p:cNvSpPr txBox="1"/>
          <p:nvPr/>
        </p:nvSpPr>
        <p:spPr>
          <a:xfrm>
            <a:off x="2866968" y="2443843"/>
            <a:ext cx="1680268" cy="2215991"/>
          </a:xfrm>
          <a:prstGeom prst="rect">
            <a:avLst/>
          </a:prstGeom>
          <a:noFill/>
        </p:spPr>
        <p:txBody>
          <a:bodyPr wrap="none" rtlCol="0">
            <a:spAutoFit/>
          </a:bodyPr>
          <a:lstStyle>
            <a:defPPr>
              <a:defRPr lang="zh-CN"/>
            </a:defPPr>
            <a:lvl1pPr algn="ctr">
              <a:defRPr sz="13800">
                <a:solidFill>
                  <a:schemeClr val="bg1"/>
                </a:solidFill>
                <a:latin typeface="Agency FB" panose="020B0503020202020204" pitchFamily="34" charset="0"/>
                <a:cs typeface="+mn-ea"/>
              </a:defRPr>
            </a:lvl1pPr>
          </a:lstStyle>
          <a:p>
            <a:r>
              <a:rPr lang="en-US" altLang="zh-CN" dirty="0">
                <a:sym typeface="+mn-lt"/>
              </a:rPr>
              <a:t>05</a:t>
            </a:r>
            <a:endParaRPr lang="zh-CN" altLang="en-US" dirty="0">
              <a:sym typeface="+mn-lt"/>
            </a:endParaRPr>
          </a:p>
        </p:txBody>
      </p:sp>
      <p:sp>
        <p:nvSpPr>
          <p:cNvPr id="25" name="文本框 24"/>
          <p:cNvSpPr txBox="1"/>
          <p:nvPr/>
        </p:nvSpPr>
        <p:spPr>
          <a:xfrm>
            <a:off x="4852957" y="3044279"/>
            <a:ext cx="4238307" cy="769441"/>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bg1"/>
                </a:solidFill>
                <a:cs typeface="+mn-ea"/>
                <a:sym typeface="+mn-lt"/>
              </a:rPr>
              <a:t>进度安排</a:t>
            </a:r>
            <a:endParaRPr lang="zh-CN" altLang="en-US" sz="4400" b="1" dirty="0">
              <a:solidFill>
                <a:schemeClr val="bg1"/>
              </a:solidFill>
              <a:cs typeface="+mn-ea"/>
              <a:sym typeface="+mn-lt"/>
            </a:endParaRPr>
          </a:p>
        </p:txBody>
      </p:sp>
      <p:cxnSp>
        <p:nvCxnSpPr>
          <p:cNvPr id="27" name="直接连接符 26"/>
          <p:cNvCxnSpPr/>
          <p:nvPr/>
        </p:nvCxnSpPr>
        <p:spPr>
          <a:xfrm>
            <a:off x="4677705"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259"/>
          <p:cNvSpPr>
            <a:spLocks noChangeArrowheads="1"/>
          </p:cNvSpPr>
          <p:nvPr/>
        </p:nvSpPr>
        <p:spPr bwMode="auto">
          <a:xfrm>
            <a:off x="10330399" y="5987106"/>
            <a:ext cx="877300"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None/>
            </a:pPr>
            <a:r>
              <a:rPr lang="zh-CN" altLang="en-US" sz="1800" dirty="0">
                <a:latin typeface="+mn-lt"/>
                <a:ea typeface="+mn-ea"/>
                <a:cs typeface="+mn-ea"/>
                <a:sym typeface="+mn-lt"/>
              </a:rPr>
              <a:t>第</a:t>
            </a:r>
            <a:r>
              <a:rPr lang="en-US" altLang="zh-CN" sz="1800" dirty="0">
                <a:latin typeface="+mn-lt"/>
                <a:ea typeface="+mn-ea"/>
                <a:cs typeface="+mn-ea"/>
                <a:sym typeface="+mn-lt"/>
              </a:rPr>
              <a:t>12</a:t>
            </a:r>
            <a:r>
              <a:rPr lang="zh-CN" altLang="en-US" sz="1800" dirty="0">
                <a:latin typeface="+mn-lt"/>
                <a:ea typeface="+mn-ea"/>
                <a:cs typeface="+mn-ea"/>
                <a:sym typeface="+mn-lt"/>
              </a:rPr>
              <a:t>页</a:t>
            </a:r>
            <a:endParaRPr lang="en-US" altLang="zh-CN" sz="1800" dirty="0">
              <a:latin typeface="+mn-lt"/>
              <a:ea typeface="+mn-ea"/>
              <a:cs typeface="+mn-ea"/>
              <a:sym typeface="+mn-lt"/>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1449717" y="881000"/>
            <a:ext cx="4023264" cy="456129"/>
          </a:xfrm>
        </p:spPr>
        <p:txBody>
          <a:bodyPr/>
          <a:lstStyle/>
          <a:p>
            <a:pPr>
              <a:lnSpc>
                <a:spcPct val="120000"/>
              </a:lnSpc>
            </a:pPr>
            <a:r>
              <a:rPr lang="zh-CN" altLang="en-US">
                <a:latin typeface="+mn-lt"/>
                <a:ea typeface="+mn-ea"/>
                <a:cs typeface="+mn-ea"/>
                <a:sym typeface="+mn-lt"/>
              </a:rPr>
              <a:t>进度安排</a:t>
            </a:r>
            <a:endParaRPr lang="zh-CN" altLang="en-US" dirty="0">
              <a:latin typeface="+mn-lt"/>
              <a:ea typeface="+mn-ea"/>
              <a:cs typeface="+mn-ea"/>
              <a:sym typeface="+mn-lt"/>
            </a:endParaRPr>
          </a:p>
        </p:txBody>
      </p:sp>
      <p:grpSp>
        <p:nvGrpSpPr>
          <p:cNvPr id="16" name="组合 15"/>
          <p:cNvGrpSpPr/>
          <p:nvPr/>
        </p:nvGrpSpPr>
        <p:grpSpPr>
          <a:xfrm>
            <a:off x="1449717" y="1914601"/>
            <a:ext cx="4496308" cy="1087755"/>
            <a:chOff x="1007084" y="1225382"/>
            <a:chExt cx="5440787" cy="1316245"/>
          </a:xfrm>
        </p:grpSpPr>
        <p:sp>
          <p:nvSpPr>
            <p:cNvPr id="17" name="Oval 17"/>
            <p:cNvSpPr>
              <a:spLocks noChangeArrowheads="1"/>
            </p:cNvSpPr>
            <p:nvPr/>
          </p:nvSpPr>
          <p:spPr bwMode="auto">
            <a:xfrm>
              <a:off x="1007084" y="1372699"/>
              <a:ext cx="680125" cy="678007"/>
            </a:xfrm>
            <a:prstGeom prst="ellipse">
              <a:avLst/>
            </a:prstGeom>
            <a:solidFill>
              <a:srgbClr val="244C89"/>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120000"/>
                </a:lnSpc>
                <a:spcBef>
                  <a:spcPct val="0"/>
                </a:spcBef>
              </a:pPr>
              <a:r>
                <a:rPr lang="en-US" altLang="zh-CN" dirty="0">
                  <a:solidFill>
                    <a:schemeClr val="bg1"/>
                  </a:solidFill>
                  <a:cs typeface="+mn-ea"/>
                  <a:sym typeface="+mn-lt"/>
                </a:rPr>
                <a:t>1</a:t>
              </a:r>
              <a:endParaRPr lang="zh-CN" altLang="en-US" dirty="0">
                <a:solidFill>
                  <a:schemeClr val="bg1"/>
                </a:solidFill>
                <a:cs typeface="+mn-ea"/>
                <a:sym typeface="+mn-lt"/>
              </a:endParaRPr>
            </a:p>
          </p:txBody>
        </p:sp>
        <p:sp>
          <p:nvSpPr>
            <p:cNvPr id="18" name="矩形 17"/>
            <p:cNvSpPr/>
            <p:nvPr/>
          </p:nvSpPr>
          <p:spPr>
            <a:xfrm>
              <a:off x="1808363" y="1225382"/>
              <a:ext cx="4639508" cy="13162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ct val="120000"/>
                </a:lnSpc>
              </a:pPr>
              <a:r>
                <a:rPr lang="en-US" altLang="zh-CN" b="1" dirty="0">
                  <a:solidFill>
                    <a:srgbClr val="313D51"/>
                  </a:solidFill>
                  <a:cs typeface="+mn-ea"/>
                  <a:sym typeface="+mn-lt"/>
                </a:rPr>
                <a:t>2022.11~2023.01</a:t>
              </a:r>
              <a:endParaRPr lang="en-US" altLang="zh-CN" b="1" dirty="0">
                <a:solidFill>
                  <a:srgbClr val="313D51"/>
                </a:solidFill>
                <a:cs typeface="+mn-ea"/>
                <a:sym typeface="+mn-lt"/>
              </a:endParaRPr>
            </a:p>
            <a:p>
              <a:pPr>
                <a:lnSpc>
                  <a:spcPct val="120000"/>
                </a:lnSpc>
              </a:pPr>
              <a:r>
                <a:rPr lang="zh-CN" altLang="en-US" b="1" dirty="0">
                  <a:solidFill>
                    <a:schemeClr val="tx1">
                      <a:lumMod val="65000"/>
                      <a:lumOff val="35000"/>
                    </a:schemeClr>
                  </a:solidFill>
                  <a:cs typeface="+mn-ea"/>
                  <a:sym typeface="+mn-lt"/>
                </a:rPr>
                <a:t>基于</a:t>
              </a:r>
              <a:r>
                <a:rPr lang="en-US" altLang="zh-CN" b="1" dirty="0">
                  <a:solidFill>
                    <a:schemeClr val="tx1">
                      <a:lumMod val="65000"/>
                      <a:lumOff val="35000"/>
                    </a:schemeClr>
                  </a:solidFill>
                  <a:cs typeface="+mn-ea"/>
                  <a:sym typeface="+mn-lt"/>
                </a:rPr>
                <a:t>transform</a:t>
              </a:r>
              <a:r>
                <a:rPr lang="zh-CN" altLang="en-US" b="1" dirty="0">
                  <a:solidFill>
                    <a:schemeClr val="tx1">
                      <a:lumMod val="65000"/>
                      <a:lumOff val="35000"/>
                    </a:schemeClr>
                  </a:solidFill>
                  <a:cs typeface="+mn-ea"/>
                  <a:sym typeface="+mn-lt"/>
                </a:rPr>
                <a:t>的表情识别算法实现</a:t>
              </a:r>
              <a:endParaRPr lang="zh-CN" altLang="en-US" dirty="0">
                <a:solidFill>
                  <a:schemeClr val="tx1">
                    <a:lumMod val="65000"/>
                    <a:lumOff val="35000"/>
                  </a:schemeClr>
                </a:solidFill>
                <a:cs typeface="+mn-ea"/>
                <a:sym typeface="+mn-lt"/>
              </a:endParaRPr>
            </a:p>
          </p:txBody>
        </p:sp>
      </p:grpSp>
      <p:grpSp>
        <p:nvGrpSpPr>
          <p:cNvPr id="19" name="组合 18"/>
          <p:cNvGrpSpPr/>
          <p:nvPr/>
        </p:nvGrpSpPr>
        <p:grpSpPr>
          <a:xfrm>
            <a:off x="1449717" y="3176694"/>
            <a:ext cx="4496308" cy="755650"/>
            <a:chOff x="1007084" y="2748997"/>
            <a:chExt cx="5440787" cy="914380"/>
          </a:xfrm>
        </p:grpSpPr>
        <p:sp>
          <p:nvSpPr>
            <p:cNvPr id="20" name="Oval 17"/>
            <p:cNvSpPr>
              <a:spLocks noChangeArrowheads="1"/>
            </p:cNvSpPr>
            <p:nvPr/>
          </p:nvSpPr>
          <p:spPr bwMode="auto">
            <a:xfrm>
              <a:off x="1007084" y="2925107"/>
              <a:ext cx="680125" cy="678007"/>
            </a:xfrm>
            <a:prstGeom prst="ellipse">
              <a:avLst/>
            </a:prstGeom>
            <a:solidFill>
              <a:srgbClr val="244C89"/>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120000"/>
                </a:lnSpc>
                <a:spcBef>
                  <a:spcPct val="0"/>
                </a:spcBef>
              </a:pPr>
              <a:r>
                <a:rPr lang="en-US" altLang="zh-CN" dirty="0">
                  <a:solidFill>
                    <a:schemeClr val="bg1"/>
                  </a:solidFill>
                  <a:cs typeface="+mn-ea"/>
                  <a:sym typeface="+mn-lt"/>
                </a:rPr>
                <a:t>2</a:t>
              </a:r>
              <a:endParaRPr lang="zh-CN" altLang="en-US" dirty="0">
                <a:solidFill>
                  <a:schemeClr val="bg1"/>
                </a:solidFill>
                <a:cs typeface="+mn-ea"/>
                <a:sym typeface="+mn-lt"/>
              </a:endParaRPr>
            </a:p>
          </p:txBody>
        </p:sp>
        <p:sp>
          <p:nvSpPr>
            <p:cNvPr id="21" name="矩形 20"/>
            <p:cNvSpPr/>
            <p:nvPr/>
          </p:nvSpPr>
          <p:spPr>
            <a:xfrm>
              <a:off x="1808363" y="2748997"/>
              <a:ext cx="4639508" cy="9143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ct val="120000"/>
                </a:lnSpc>
              </a:pPr>
              <a:r>
                <a:rPr lang="en-US" altLang="zh-CN" b="1" dirty="0">
                  <a:solidFill>
                    <a:srgbClr val="313D51"/>
                  </a:solidFill>
                  <a:cs typeface="+mn-ea"/>
                  <a:sym typeface="+mn-lt"/>
                </a:rPr>
                <a:t>2023.02~2023.10</a:t>
              </a:r>
              <a:endParaRPr lang="en-US" altLang="zh-CN" b="1" dirty="0">
                <a:solidFill>
                  <a:srgbClr val="313D51"/>
                </a:solidFill>
                <a:cs typeface="+mn-ea"/>
                <a:sym typeface="+mn-lt"/>
              </a:endParaRPr>
            </a:p>
            <a:p>
              <a:pPr>
                <a:lnSpc>
                  <a:spcPct val="120000"/>
                </a:lnSpc>
              </a:pPr>
              <a:r>
                <a:rPr lang="zh-CN" altLang="en-US" b="1" dirty="0">
                  <a:solidFill>
                    <a:schemeClr val="tx1">
                      <a:lumMod val="65000"/>
                      <a:lumOff val="35000"/>
                    </a:schemeClr>
                  </a:solidFill>
                  <a:cs typeface="+mn-ea"/>
                  <a:sym typeface="+mn-lt"/>
                </a:rPr>
                <a:t>实现线上情感评价系统</a:t>
              </a:r>
              <a:endParaRPr lang="zh-CN" altLang="en-US" b="1" dirty="0">
                <a:solidFill>
                  <a:schemeClr val="tx1">
                    <a:lumMod val="65000"/>
                    <a:lumOff val="35000"/>
                  </a:schemeClr>
                </a:solidFill>
                <a:cs typeface="+mn-ea"/>
                <a:sym typeface="+mn-lt"/>
              </a:endParaRPr>
            </a:p>
          </p:txBody>
        </p:sp>
      </p:grpSp>
      <p:grpSp>
        <p:nvGrpSpPr>
          <p:cNvPr id="22" name="组合 21"/>
          <p:cNvGrpSpPr/>
          <p:nvPr/>
        </p:nvGrpSpPr>
        <p:grpSpPr>
          <a:xfrm>
            <a:off x="1449717" y="4555276"/>
            <a:ext cx="4361838" cy="755650"/>
            <a:chOff x="1007084" y="4355902"/>
            <a:chExt cx="5278071" cy="914381"/>
          </a:xfrm>
        </p:grpSpPr>
        <p:sp>
          <p:nvSpPr>
            <p:cNvPr id="23" name="Oval 17"/>
            <p:cNvSpPr>
              <a:spLocks noChangeArrowheads="1"/>
            </p:cNvSpPr>
            <p:nvPr/>
          </p:nvSpPr>
          <p:spPr bwMode="auto">
            <a:xfrm>
              <a:off x="1007084" y="4484588"/>
              <a:ext cx="680125" cy="678007"/>
            </a:xfrm>
            <a:prstGeom prst="ellipse">
              <a:avLst/>
            </a:prstGeom>
            <a:solidFill>
              <a:srgbClr val="244C89"/>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120000"/>
                </a:lnSpc>
                <a:spcBef>
                  <a:spcPct val="0"/>
                </a:spcBef>
              </a:pPr>
              <a:r>
                <a:rPr lang="en-US" altLang="zh-CN" dirty="0">
                  <a:solidFill>
                    <a:schemeClr val="bg1"/>
                  </a:solidFill>
                  <a:cs typeface="+mn-ea"/>
                  <a:sym typeface="+mn-lt"/>
                </a:rPr>
                <a:t>3</a:t>
              </a:r>
              <a:endParaRPr lang="zh-CN" altLang="en-US" dirty="0">
                <a:solidFill>
                  <a:schemeClr val="bg1"/>
                </a:solidFill>
                <a:cs typeface="+mn-ea"/>
                <a:sym typeface="+mn-lt"/>
              </a:endParaRPr>
            </a:p>
          </p:txBody>
        </p:sp>
        <p:sp>
          <p:nvSpPr>
            <p:cNvPr id="24" name="矩形 23"/>
            <p:cNvSpPr/>
            <p:nvPr/>
          </p:nvSpPr>
          <p:spPr>
            <a:xfrm>
              <a:off x="1808364" y="4355902"/>
              <a:ext cx="4476791" cy="91438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ct val="120000"/>
                </a:lnSpc>
              </a:pPr>
              <a:r>
                <a:rPr lang="en-US" altLang="zh-CN" b="1" dirty="0">
                  <a:solidFill>
                    <a:srgbClr val="313D51"/>
                  </a:solidFill>
                  <a:cs typeface="+mn-ea"/>
                  <a:sym typeface="+mn-lt"/>
                </a:rPr>
                <a:t>2023.10~2024.01</a:t>
              </a:r>
              <a:endParaRPr lang="en-US" altLang="zh-CN" b="1" dirty="0">
                <a:solidFill>
                  <a:srgbClr val="313D51"/>
                </a:solidFill>
                <a:cs typeface="+mn-ea"/>
                <a:sym typeface="+mn-lt"/>
              </a:endParaRPr>
            </a:p>
            <a:p>
              <a:pPr>
                <a:lnSpc>
                  <a:spcPct val="120000"/>
                </a:lnSpc>
              </a:pPr>
              <a:r>
                <a:rPr lang="zh-CN" altLang="en-US" b="1" dirty="0">
                  <a:solidFill>
                    <a:schemeClr val="tx1">
                      <a:lumMod val="65000"/>
                      <a:lumOff val="35000"/>
                    </a:schemeClr>
                  </a:solidFill>
                  <a:cs typeface="+mn-ea"/>
                  <a:sym typeface="+mn-lt"/>
                </a:rPr>
                <a:t>撰写论文、预答辩</a:t>
              </a:r>
              <a:endParaRPr lang="zh-CN" altLang="en-US" b="1" dirty="0">
                <a:solidFill>
                  <a:schemeClr val="tx1">
                    <a:lumMod val="65000"/>
                    <a:lumOff val="35000"/>
                  </a:schemeClr>
                </a:solidFill>
                <a:cs typeface="+mn-ea"/>
                <a:sym typeface="+mn-lt"/>
              </a:endParaRPr>
            </a:p>
          </p:txBody>
        </p:sp>
      </p:grpSp>
      <p:sp>
        <p:nvSpPr>
          <p:cNvPr id="28" name="矩形 259"/>
          <p:cNvSpPr>
            <a:spLocks noChangeArrowheads="1"/>
          </p:cNvSpPr>
          <p:nvPr/>
        </p:nvSpPr>
        <p:spPr bwMode="auto">
          <a:xfrm>
            <a:off x="10330399" y="5987106"/>
            <a:ext cx="877300"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None/>
            </a:pPr>
            <a:r>
              <a:rPr lang="zh-CN" altLang="en-US" sz="1800" dirty="0">
                <a:latin typeface="+mn-lt"/>
                <a:ea typeface="+mn-ea"/>
                <a:cs typeface="+mn-ea"/>
                <a:sym typeface="+mn-lt"/>
              </a:rPr>
              <a:t>第</a:t>
            </a:r>
            <a:r>
              <a:rPr lang="en-US" altLang="zh-CN" sz="1800" dirty="0">
                <a:latin typeface="+mn-lt"/>
                <a:ea typeface="+mn-ea"/>
                <a:cs typeface="+mn-ea"/>
                <a:sym typeface="+mn-lt"/>
              </a:rPr>
              <a:t>13</a:t>
            </a:r>
            <a:r>
              <a:rPr lang="zh-CN" altLang="en-US" sz="1800" dirty="0">
                <a:latin typeface="+mn-lt"/>
                <a:ea typeface="+mn-ea"/>
                <a:cs typeface="+mn-ea"/>
                <a:sym typeface="+mn-lt"/>
              </a:rPr>
              <a:t>页</a:t>
            </a:r>
            <a:endParaRPr lang="en-US" altLang="zh-CN" sz="1800" dirty="0">
              <a:latin typeface="+mn-lt"/>
              <a:ea typeface="+mn-ea"/>
              <a:cs typeface="+mn-ea"/>
              <a:sym typeface="+mn-lt"/>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308350" y="1778000"/>
            <a:ext cx="5575300" cy="3302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1449717" y="881000"/>
            <a:ext cx="4023264" cy="456129"/>
          </a:xfrm>
        </p:spPr>
        <p:txBody>
          <a:bodyPr/>
          <a:lstStyle/>
          <a:p>
            <a:pPr>
              <a:lnSpc>
                <a:spcPct val="120000"/>
              </a:lnSpc>
            </a:pPr>
            <a:r>
              <a:rPr lang="zh-CN" altLang="en-US" dirty="0">
                <a:latin typeface="+mn-lt"/>
                <a:ea typeface="+mn-ea"/>
                <a:cs typeface="+mn-ea"/>
                <a:sym typeface="+mn-lt"/>
              </a:rPr>
              <a:t>实时表情识别系统</a:t>
            </a:r>
            <a:endParaRPr lang="zh-CN" altLang="en-US" dirty="0">
              <a:latin typeface="+mn-lt"/>
              <a:ea typeface="+mn-ea"/>
              <a:cs typeface="+mn-ea"/>
              <a:sym typeface="+mn-lt"/>
            </a:endParaRPr>
          </a:p>
        </p:txBody>
      </p:sp>
      <p:pic>
        <p:nvPicPr>
          <p:cNvPr id="3" name="图片 2"/>
          <p:cNvPicPr>
            <a:picLocks noChangeAspect="1"/>
          </p:cNvPicPr>
          <p:nvPr/>
        </p:nvPicPr>
        <p:blipFill>
          <a:blip r:embed="rId1"/>
          <a:stretch>
            <a:fillRect/>
          </a:stretch>
        </p:blipFill>
        <p:spPr>
          <a:xfrm>
            <a:off x="597535" y="1566545"/>
            <a:ext cx="5498465" cy="3914140"/>
          </a:xfrm>
          <a:prstGeom prst="rect">
            <a:avLst/>
          </a:prstGeom>
        </p:spPr>
      </p:pic>
      <p:sp>
        <p:nvSpPr>
          <p:cNvPr id="9" name="文本框 8"/>
          <p:cNvSpPr txBox="1"/>
          <p:nvPr/>
        </p:nvSpPr>
        <p:spPr>
          <a:xfrm>
            <a:off x="6153150" y="1167765"/>
            <a:ext cx="5416550" cy="4523105"/>
          </a:xfrm>
          <a:prstGeom prst="rect">
            <a:avLst/>
          </a:prstGeom>
          <a:noFill/>
        </p:spPr>
        <p:txBody>
          <a:bodyPr wrap="square" rtlCol="0" anchor="t">
            <a:spAutoFit/>
          </a:bodyPr>
          <a:lstStyle/>
          <a:p>
            <a:r>
              <a:rPr lang="zh-CN" altLang="en-US"/>
              <a:t>(1)使用公开表情数据集对改进的深度神经网络进行训练(见步骤1)。</a:t>
            </a:r>
            <a:endParaRPr lang="zh-CN" altLang="en-US"/>
          </a:p>
          <a:p>
            <a:r>
              <a:rPr lang="zh-CN" altLang="en-US"/>
              <a:t>(2)神经网络模型输出七分类表情识别结果的概率值，计算损失值，并进行误差反向</a:t>
            </a:r>
            <a:endParaRPr lang="zh-CN" altLang="en-US"/>
          </a:p>
          <a:p>
            <a:r>
              <a:rPr lang="zh-CN" altLang="en-US"/>
              <a:t>传播(见步骤2、3)。</a:t>
            </a:r>
            <a:endParaRPr lang="zh-CN" altLang="en-US"/>
          </a:p>
          <a:p>
            <a:r>
              <a:rPr lang="zh-CN" altLang="en-US"/>
              <a:t>(3)获得训练过程中表情识别准确率最优的深度神经网络模型(见步骤4)。</a:t>
            </a:r>
            <a:endParaRPr lang="zh-CN" altLang="en-US"/>
          </a:p>
          <a:p>
            <a:r>
              <a:rPr lang="zh-CN" altLang="en-US"/>
              <a:t>(4)对真实线上课堂视频流进行读取与解码，得到视频帧(见步骤5)。</a:t>
            </a:r>
            <a:endParaRPr lang="zh-CN" altLang="en-US"/>
          </a:p>
          <a:p>
            <a:r>
              <a:rPr lang="zh-CN" altLang="en-US"/>
              <a:t>(5)对提取的视频帧进行人脸检测(见步骤6)。</a:t>
            </a:r>
            <a:endParaRPr lang="zh-CN" altLang="en-US"/>
          </a:p>
          <a:p>
            <a:r>
              <a:rPr lang="zh-CN" altLang="en-US"/>
              <a:t>(6)根据人脸检测框裁剪获取人脸图像(见步骤7)。</a:t>
            </a:r>
            <a:endParaRPr lang="zh-CN" altLang="en-US"/>
          </a:p>
          <a:p>
            <a:r>
              <a:rPr lang="zh-CN" altLang="en-US"/>
              <a:t>(7)将人脸图像输入训练好的人脸表情识别准确率最高的深度网络模型(见步骤8)。</a:t>
            </a:r>
            <a:endParaRPr lang="zh-CN" altLang="en-US"/>
          </a:p>
          <a:p>
            <a:r>
              <a:rPr lang="zh-CN" altLang="en-US"/>
              <a:t>(8)神经网络模型输出对应的识别结果(见步骤9)。</a:t>
            </a:r>
            <a:endParaRPr lang="zh-CN" altLang="en-US"/>
          </a:p>
          <a:p>
            <a:r>
              <a:rPr lang="zh-CN" altLang="en-US"/>
              <a:t>(9)基于识别结果，加以判断与分析，生成当前线上教学情感评价结果(见步骤10)。</a:t>
            </a:r>
            <a:endParaRPr lang="zh-CN" altLang="en-US"/>
          </a:p>
        </p:txBody>
      </p:sp>
      <p:sp>
        <p:nvSpPr>
          <p:cNvPr id="5" name="文本框 4"/>
          <p:cNvSpPr txBox="1"/>
          <p:nvPr/>
        </p:nvSpPr>
        <p:spPr>
          <a:xfrm>
            <a:off x="1604645" y="5558155"/>
            <a:ext cx="3003550" cy="368300"/>
          </a:xfrm>
          <a:prstGeom prst="rect">
            <a:avLst/>
          </a:prstGeom>
          <a:noFill/>
        </p:spPr>
        <p:txBody>
          <a:bodyPr wrap="square" rtlCol="0" anchor="t">
            <a:spAutoFit/>
          </a:bodyPr>
          <a:lstStyle/>
          <a:p>
            <a:r>
              <a:rPr lang="zh-CN" altLang="en-US"/>
              <a:t>表情识别系统总体流程</a:t>
            </a:r>
            <a:endParaRPr lang="zh-CN" altLang="en-US"/>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1449717" y="881000"/>
            <a:ext cx="4023264" cy="456129"/>
          </a:xfrm>
        </p:spPr>
        <p:txBody>
          <a:bodyPr/>
          <a:lstStyle/>
          <a:p>
            <a:pPr>
              <a:lnSpc>
                <a:spcPct val="120000"/>
              </a:lnSpc>
            </a:pPr>
            <a:r>
              <a:rPr lang="zh-CN" altLang="en-US" dirty="0">
                <a:latin typeface="+mn-lt"/>
                <a:ea typeface="+mn-ea"/>
                <a:cs typeface="+mn-ea"/>
                <a:sym typeface="+mn-lt"/>
              </a:rPr>
              <a:t>实时表情识别系统</a:t>
            </a:r>
            <a:endParaRPr lang="zh-CN" altLang="en-US" dirty="0">
              <a:latin typeface="+mn-lt"/>
              <a:ea typeface="+mn-ea"/>
              <a:cs typeface="+mn-ea"/>
              <a:sym typeface="+mn-lt"/>
            </a:endParaRPr>
          </a:p>
        </p:txBody>
      </p:sp>
      <p:sp>
        <p:nvSpPr>
          <p:cNvPr id="9" name="文本框 8"/>
          <p:cNvSpPr txBox="1"/>
          <p:nvPr/>
        </p:nvSpPr>
        <p:spPr>
          <a:xfrm>
            <a:off x="6153150" y="1167765"/>
            <a:ext cx="5416550" cy="3969385"/>
          </a:xfrm>
          <a:prstGeom prst="rect">
            <a:avLst/>
          </a:prstGeom>
          <a:noFill/>
        </p:spPr>
        <p:txBody>
          <a:bodyPr wrap="square" rtlCol="0" anchor="t">
            <a:spAutoFit/>
          </a:bodyPr>
          <a:lstStyle/>
          <a:p>
            <a:r>
              <a:rPr lang="zh-CN" altLang="en-US">
                <a:sym typeface="+mn-ea"/>
              </a:rPr>
              <a:t>(1)使用公开表情数据集对改进的深度神经网络进行训练(见步骤1)。</a:t>
            </a:r>
            <a:endParaRPr lang="zh-CN" altLang="en-US"/>
          </a:p>
          <a:p>
            <a:r>
              <a:rPr lang="zh-CN" altLang="en-US">
                <a:sym typeface="+mn-ea"/>
              </a:rPr>
              <a:t>(2)神经网络模型输出七分类表情识别结果的概率值，计算损失值，并进行误差反向</a:t>
            </a:r>
            <a:endParaRPr lang="zh-CN" altLang="en-US"/>
          </a:p>
          <a:p>
            <a:r>
              <a:rPr lang="zh-CN" altLang="en-US">
                <a:sym typeface="+mn-ea"/>
              </a:rPr>
              <a:t>传播(见步骤2、3)。</a:t>
            </a:r>
            <a:endParaRPr lang="zh-CN" altLang="en-US"/>
          </a:p>
          <a:p>
            <a:r>
              <a:rPr lang="zh-CN" altLang="en-US">
                <a:sym typeface="+mn-ea"/>
              </a:rPr>
              <a:t>(3)获得训练过程中表情识别准确率最优的深度神经网络模型(见步骤4)。</a:t>
            </a:r>
            <a:endParaRPr lang="zh-CN" altLang="en-US"/>
          </a:p>
          <a:p>
            <a:r>
              <a:rPr lang="zh-CN" altLang="en-US">
                <a:sym typeface="+mn-ea"/>
              </a:rPr>
              <a:t>(4)对真实表情视频流进行读取与解码，得到视频帧(见步骤5)。</a:t>
            </a:r>
            <a:endParaRPr lang="zh-CN" altLang="en-US"/>
          </a:p>
          <a:p>
            <a:r>
              <a:rPr lang="zh-CN" altLang="en-US">
                <a:sym typeface="+mn-ea"/>
              </a:rPr>
              <a:t>(5)对提取的视频帧进行人脸检测(见步骤6)。</a:t>
            </a:r>
            <a:endParaRPr lang="zh-CN" altLang="en-US"/>
          </a:p>
          <a:p>
            <a:r>
              <a:rPr lang="zh-CN" altLang="en-US">
                <a:sym typeface="+mn-ea"/>
              </a:rPr>
              <a:t>(6)根据人脸检测框裁剪获取人脸图像(见步骤7)。</a:t>
            </a:r>
            <a:endParaRPr lang="zh-CN" altLang="en-US"/>
          </a:p>
          <a:p>
            <a:r>
              <a:rPr lang="zh-CN" altLang="en-US">
                <a:sym typeface="+mn-ea"/>
              </a:rPr>
              <a:t>(7)将人脸图像输入训练好的人脸表情识别准确率最高的深度网络模型(见步骤8)。</a:t>
            </a:r>
            <a:endParaRPr lang="zh-CN" altLang="en-US"/>
          </a:p>
          <a:p>
            <a:r>
              <a:rPr lang="zh-CN" altLang="en-US">
                <a:sym typeface="+mn-ea"/>
              </a:rPr>
              <a:t>(8)神经网络模型输出对应的识别结果(见步骤9)。</a:t>
            </a:r>
            <a:endParaRPr lang="zh-CN" altLang="en-US"/>
          </a:p>
        </p:txBody>
      </p:sp>
      <p:sp>
        <p:nvSpPr>
          <p:cNvPr id="5" name="文本框 4"/>
          <p:cNvSpPr txBox="1"/>
          <p:nvPr/>
        </p:nvSpPr>
        <p:spPr>
          <a:xfrm>
            <a:off x="1800860" y="5137150"/>
            <a:ext cx="3003550" cy="368300"/>
          </a:xfrm>
          <a:prstGeom prst="rect">
            <a:avLst/>
          </a:prstGeom>
          <a:noFill/>
        </p:spPr>
        <p:txBody>
          <a:bodyPr wrap="square" rtlCol="0" anchor="t">
            <a:spAutoFit/>
          </a:bodyPr>
          <a:lstStyle/>
          <a:p>
            <a:r>
              <a:rPr lang="zh-CN" altLang="en-US"/>
              <a:t>表情识别系统总体流程</a:t>
            </a:r>
            <a:endParaRPr lang="zh-CN" altLang="en-US"/>
          </a:p>
        </p:txBody>
      </p:sp>
      <p:pic>
        <p:nvPicPr>
          <p:cNvPr id="4" name="图片 3"/>
          <p:cNvPicPr>
            <a:picLocks noChangeAspect="1"/>
          </p:cNvPicPr>
          <p:nvPr/>
        </p:nvPicPr>
        <p:blipFill>
          <a:blip r:embed="rId1"/>
          <a:stretch>
            <a:fillRect/>
          </a:stretch>
        </p:blipFill>
        <p:spPr>
          <a:xfrm>
            <a:off x="567055" y="1615440"/>
            <a:ext cx="5586095" cy="3033395"/>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50735" y="1149350"/>
            <a:ext cx="4474845" cy="368300"/>
          </a:xfrm>
          <a:prstGeom prst="rect">
            <a:avLst/>
          </a:prstGeom>
          <a:noFill/>
        </p:spPr>
        <p:txBody>
          <a:bodyPr wrap="square" rtlCol="0" anchor="t">
            <a:spAutoFit/>
          </a:bodyPr>
          <a:lstStyle/>
          <a:p>
            <a:endParaRPr lang="zh-CN" altLang="en-US"/>
          </a:p>
        </p:txBody>
      </p:sp>
      <p:sp>
        <p:nvSpPr>
          <p:cNvPr id="4" name="文本框 3"/>
          <p:cNvSpPr txBox="1"/>
          <p:nvPr/>
        </p:nvSpPr>
        <p:spPr>
          <a:xfrm>
            <a:off x="582295" y="923290"/>
            <a:ext cx="4975225" cy="3080385"/>
          </a:xfrm>
          <a:prstGeom prst="rect">
            <a:avLst/>
          </a:prstGeom>
          <a:noFill/>
        </p:spPr>
        <p:txBody>
          <a:bodyPr wrap="square" rtlCol="0" anchor="t">
            <a:spAutoFit/>
          </a:bodyPr>
          <a:p>
            <a:pPr marL="285750" indent="-285750" algn="just">
              <a:lnSpc>
                <a:spcPct val="120000"/>
              </a:lnSpc>
              <a:spcAft>
                <a:spcPts val="755"/>
              </a:spcAft>
              <a:buFont typeface="Arial" panose="020B0604020202020204" pitchFamily="34" charset="0"/>
              <a:buChar char="•"/>
            </a:pPr>
            <a:r>
              <a:rPr lang="zh-CN" altLang="en-US" b="1" dirty="0">
                <a:latin typeface="Adobe 黑体 Std R" panose="020B0400000000000000" pitchFamily="34" charset="-122"/>
                <a:ea typeface="Adobe 黑体 Std R" panose="020B0400000000000000" pitchFamily="34" charset="-122"/>
                <a:cs typeface="+mn-ea"/>
                <a:sym typeface="+mn-ea"/>
              </a:rPr>
              <a:t>我们设计了一个由图像流和地标流组成的双流网络。我们交换两个流的关键矩阵，创建交叉融合操作以促进特征协作。具体来说，通过执行此操作，我们使图像特征能够受到来自地标的显着区域的一些先验知识的指导。同样，地标流的表示在通过块操作移动时提供了来自图像特征的全局上下文。通过这种方式，我们促进了更好的上下文理解，以减轻类内差异和类间相似性。</a:t>
            </a:r>
            <a:endParaRPr lang="zh-CN" altLang="en-US"/>
          </a:p>
        </p:txBody>
      </p:sp>
      <p:pic>
        <p:nvPicPr>
          <p:cNvPr id="3" name="图片 2"/>
          <p:cNvPicPr>
            <a:picLocks noChangeAspect="1"/>
          </p:cNvPicPr>
          <p:nvPr/>
        </p:nvPicPr>
        <p:blipFill>
          <a:blip r:embed="rId1"/>
          <a:stretch>
            <a:fillRect/>
          </a:stretch>
        </p:blipFill>
        <p:spPr>
          <a:xfrm>
            <a:off x="5890139" y="1452792"/>
            <a:ext cx="4601331" cy="167148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406525" y="806450"/>
            <a:ext cx="9378950" cy="5245100"/>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259"/>
          <p:cNvSpPr>
            <a:spLocks noChangeArrowheads="1"/>
          </p:cNvSpPr>
          <p:nvPr/>
        </p:nvSpPr>
        <p:spPr bwMode="auto">
          <a:xfrm>
            <a:off x="10330399" y="5987106"/>
            <a:ext cx="877300" cy="33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None/>
            </a:pPr>
            <a:r>
              <a:rPr lang="zh-CN" altLang="en-US" sz="1800" dirty="0">
                <a:latin typeface="+mn-lt"/>
                <a:ea typeface="+mn-ea"/>
                <a:cs typeface="+mn-ea"/>
                <a:sym typeface="+mn-lt"/>
              </a:rPr>
              <a:t>第</a:t>
            </a:r>
            <a:r>
              <a:rPr lang="en-US" altLang="zh-CN" sz="1800" dirty="0">
                <a:latin typeface="+mn-lt"/>
                <a:ea typeface="+mn-ea"/>
                <a:cs typeface="+mn-ea"/>
                <a:sym typeface="+mn-lt"/>
              </a:rPr>
              <a:t>12</a:t>
            </a:r>
            <a:r>
              <a:rPr lang="zh-CN" altLang="en-US" sz="1800" dirty="0">
                <a:latin typeface="+mn-lt"/>
                <a:ea typeface="+mn-ea"/>
                <a:cs typeface="+mn-ea"/>
                <a:sym typeface="+mn-lt"/>
              </a:rPr>
              <a:t>页</a:t>
            </a:r>
            <a:endParaRPr lang="en-US" altLang="zh-CN" sz="1800" dirty="0">
              <a:latin typeface="+mn-lt"/>
              <a:ea typeface="+mn-ea"/>
              <a:cs typeface="+mn-ea"/>
              <a:sym typeface="+mn-lt"/>
            </a:endParaRPr>
          </a:p>
        </p:txBody>
      </p:sp>
      <p:sp>
        <p:nvSpPr>
          <p:cNvPr id="7" name="文本框 6"/>
          <p:cNvSpPr txBox="1"/>
          <p:nvPr/>
        </p:nvSpPr>
        <p:spPr>
          <a:xfrm>
            <a:off x="1885315" y="5123180"/>
            <a:ext cx="4453255" cy="645160"/>
          </a:xfrm>
          <a:prstGeom prst="rect">
            <a:avLst/>
          </a:prstGeom>
          <a:noFill/>
        </p:spPr>
        <p:txBody>
          <a:bodyPr wrap="square" rtlCol="0">
            <a:spAutoFit/>
          </a:bodyPr>
          <a:lstStyle/>
          <a:p>
            <a:r>
              <a:rPr dirty="0">
                <a:latin typeface="微软雅黑" panose="020B0503020204020204" pitchFamily="34" charset="-122"/>
                <a:ea typeface="微软雅黑" panose="020B0503020204020204" pitchFamily="34" charset="-122"/>
              </a:rPr>
              <a:t>A Pyramid Cross-Fusion Transformer</a:t>
            </a:r>
            <a:endParaRPr dirty="0">
              <a:latin typeface="微软雅黑" panose="020B0503020204020204" pitchFamily="34" charset="-122"/>
              <a:ea typeface="微软雅黑" panose="020B0503020204020204" pitchFamily="34" charset="-122"/>
            </a:endParaRPr>
          </a:p>
          <a:p>
            <a:r>
              <a:rPr dirty="0">
                <a:latin typeface="微软雅黑" panose="020B0503020204020204" pitchFamily="34" charset="-122"/>
                <a:ea typeface="微软雅黑" panose="020B0503020204020204" pitchFamily="34" charset="-122"/>
              </a:rPr>
              <a:t>Network</a:t>
            </a:r>
            <a:endParaRPr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471170" y="1612265"/>
            <a:ext cx="8567420" cy="2597785"/>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8115300" y="1334770"/>
            <a:ext cx="3092450" cy="3835400"/>
          </a:xfrm>
          <a:prstGeom prst="rect">
            <a:avLst/>
          </a:prstGeom>
        </p:spPr>
      </p:pic>
      <p:pic>
        <p:nvPicPr>
          <p:cNvPr id="3" name="图片 2"/>
          <p:cNvPicPr>
            <a:picLocks noChangeAspect="1"/>
          </p:cNvPicPr>
          <p:nvPr/>
        </p:nvPicPr>
        <p:blipFill>
          <a:blip r:embed="rId5"/>
          <a:stretch>
            <a:fillRect/>
          </a:stretch>
        </p:blipFill>
        <p:spPr>
          <a:xfrm>
            <a:off x="531495" y="2998470"/>
            <a:ext cx="1398270" cy="690245"/>
          </a:xfrm>
          <a:prstGeom prst="rect">
            <a:avLst/>
          </a:prstGeom>
        </p:spPr>
      </p:pic>
      <p:pic>
        <p:nvPicPr>
          <p:cNvPr id="5" name="图片 4"/>
          <p:cNvPicPr>
            <a:picLocks noChangeAspect="1"/>
          </p:cNvPicPr>
          <p:nvPr/>
        </p:nvPicPr>
        <p:blipFill>
          <a:blip r:embed="rId6"/>
          <a:stretch>
            <a:fillRect/>
          </a:stretch>
        </p:blipFill>
        <p:spPr>
          <a:xfrm>
            <a:off x="3407410" y="1480820"/>
            <a:ext cx="665480" cy="946785"/>
          </a:xfrm>
          <a:prstGeom prst="rect">
            <a:avLst/>
          </a:prstGeom>
        </p:spPr>
      </p:pic>
      <p:pic>
        <p:nvPicPr>
          <p:cNvPr id="6" name="图片 5"/>
          <p:cNvPicPr>
            <a:picLocks noChangeAspect="1"/>
          </p:cNvPicPr>
          <p:nvPr/>
        </p:nvPicPr>
        <p:blipFill>
          <a:blip r:embed="rId7"/>
          <a:stretch>
            <a:fillRect/>
          </a:stretch>
        </p:blipFill>
        <p:spPr>
          <a:xfrm>
            <a:off x="1362710" y="2143125"/>
            <a:ext cx="1384300" cy="361950"/>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24" name="文本框 23"/>
          <p:cNvSpPr txBox="1"/>
          <p:nvPr/>
        </p:nvSpPr>
        <p:spPr>
          <a:xfrm>
            <a:off x="3051312" y="2443843"/>
            <a:ext cx="1311578"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cs typeface="+mn-ea"/>
                <a:sym typeface="+mn-lt"/>
              </a:rPr>
              <a:t>01</a:t>
            </a:r>
            <a:endParaRPr lang="zh-CN" altLang="en-US" sz="13800" dirty="0">
              <a:solidFill>
                <a:schemeClr val="bg1"/>
              </a:solidFill>
              <a:latin typeface="Agency FB" panose="020B0503020202020204" pitchFamily="34" charset="0"/>
              <a:cs typeface="+mn-ea"/>
              <a:sym typeface="+mn-lt"/>
            </a:endParaRPr>
          </a:p>
        </p:txBody>
      </p:sp>
      <p:sp>
        <p:nvSpPr>
          <p:cNvPr id="25" name="文本框 24"/>
          <p:cNvSpPr txBox="1"/>
          <p:nvPr/>
        </p:nvSpPr>
        <p:spPr>
          <a:xfrm>
            <a:off x="4901008" y="3048089"/>
            <a:ext cx="4238307" cy="768350"/>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bg1"/>
                </a:solidFill>
                <a:cs typeface="+mn-ea"/>
                <a:sym typeface="+mn-lt"/>
              </a:rPr>
              <a:t>研究背景</a:t>
            </a:r>
            <a:endParaRPr lang="zh-CN" altLang="en-US" sz="4400" b="1" dirty="0">
              <a:solidFill>
                <a:schemeClr val="bg1"/>
              </a:solidFill>
              <a:cs typeface="+mn-ea"/>
              <a:sym typeface="+mn-lt"/>
            </a:endParaRPr>
          </a:p>
        </p:txBody>
      </p:sp>
      <p:cxnSp>
        <p:nvCxnSpPr>
          <p:cNvPr id="27" name="直接连接符 26"/>
          <p:cNvCxnSpPr/>
          <p:nvPr/>
        </p:nvCxnSpPr>
        <p:spPr>
          <a:xfrm>
            <a:off x="4552445"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259"/>
          <p:cNvSpPr>
            <a:spLocks noChangeArrowheads="1"/>
          </p:cNvSpPr>
          <p:nvPr/>
        </p:nvSpPr>
        <p:spPr bwMode="auto">
          <a:xfrm>
            <a:off x="10330399" y="5987106"/>
            <a:ext cx="877300"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None/>
            </a:pPr>
            <a:r>
              <a:rPr lang="zh-CN" altLang="en-US" sz="1800" dirty="0">
                <a:latin typeface="+mn-lt"/>
                <a:ea typeface="+mn-ea"/>
                <a:cs typeface="+mn-ea"/>
                <a:sym typeface="+mn-lt"/>
              </a:rPr>
              <a:t>第</a:t>
            </a:r>
            <a:r>
              <a:rPr lang="en-US" altLang="zh-CN" sz="1800" dirty="0">
                <a:latin typeface="+mn-lt"/>
                <a:ea typeface="+mn-ea"/>
                <a:cs typeface="+mn-ea"/>
                <a:sym typeface="+mn-lt"/>
              </a:rPr>
              <a:t>2</a:t>
            </a:r>
            <a:r>
              <a:rPr lang="zh-CN" altLang="en-US" sz="1800" dirty="0">
                <a:latin typeface="+mn-lt"/>
                <a:ea typeface="+mn-ea"/>
                <a:cs typeface="+mn-ea"/>
                <a:sym typeface="+mn-lt"/>
              </a:rPr>
              <a:t>页</a:t>
            </a:r>
            <a:endParaRPr lang="en-US" altLang="zh-CN" sz="1800" dirty="0">
              <a:latin typeface="+mn-lt"/>
              <a:ea typeface="+mn-ea"/>
              <a:cs typeface="+mn-ea"/>
              <a:sym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a:picLocks noChangeAspect="1"/>
          </p:cNvPicPr>
          <p:nvPr/>
        </p:nvPicPr>
        <p:blipFill>
          <a:blip r:embed="rId1"/>
          <a:stretch>
            <a:fillRect/>
          </a:stretch>
        </p:blipFill>
        <p:spPr>
          <a:xfrm>
            <a:off x="960295" y="3171957"/>
            <a:ext cx="6129655" cy="2073910"/>
          </a:xfrm>
          <a:prstGeom prst="rect">
            <a:avLst/>
          </a:prstGeom>
        </p:spPr>
      </p:pic>
      <p:sp>
        <p:nvSpPr>
          <p:cNvPr id="4" name="矩形 3"/>
          <p:cNvSpPr/>
          <p:nvPr/>
        </p:nvSpPr>
        <p:spPr>
          <a:xfrm>
            <a:off x="1065748" y="3518863"/>
            <a:ext cx="983769" cy="48557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err="1">
                <a:solidFill>
                  <a:schemeClr val="tx1"/>
                </a:solidFill>
              </a:rPr>
              <a:t>Multil</a:t>
            </a:r>
            <a:r>
              <a:rPr lang="en-US" altLang="zh-CN" sz="1100" dirty="0">
                <a:solidFill>
                  <a:schemeClr val="tx1"/>
                </a:solidFill>
              </a:rPr>
              <a:t>-scale</a:t>
            </a:r>
            <a:endParaRPr lang="en-US" altLang="zh-CN" sz="1100" dirty="0">
              <a:solidFill>
                <a:schemeClr val="tx1"/>
              </a:solidFill>
            </a:endParaRPr>
          </a:p>
          <a:p>
            <a:pPr algn="ctr"/>
            <a:r>
              <a:rPr lang="en-US" altLang="zh-CN" sz="1100" dirty="0">
                <a:solidFill>
                  <a:schemeClr val="tx1"/>
                </a:solidFill>
              </a:rPr>
              <a:t>Feature</a:t>
            </a:r>
            <a:endParaRPr lang="zh-CN" altLang="en-US" sz="1100" dirty="0">
              <a:solidFill>
                <a:schemeClr val="tx1"/>
              </a:solidFill>
            </a:endParaRPr>
          </a:p>
        </p:txBody>
      </p:sp>
      <p:sp>
        <p:nvSpPr>
          <p:cNvPr id="5" name="矩形 4"/>
          <p:cNvSpPr/>
          <p:nvPr/>
        </p:nvSpPr>
        <p:spPr>
          <a:xfrm>
            <a:off x="1065748" y="4666593"/>
            <a:ext cx="983769" cy="4288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Local Feature</a:t>
            </a:r>
            <a:endParaRPr lang="zh-CN" altLang="en-US" sz="1200" dirty="0">
              <a:solidFill>
                <a:schemeClr val="tx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20370" y="1138555"/>
            <a:ext cx="8444865" cy="4201795"/>
          </a:xfrm>
          <a:prstGeom prst="rect">
            <a:avLst/>
          </a:prstGeom>
        </p:spPr>
      </p:pic>
      <p:sp>
        <p:nvSpPr>
          <p:cNvPr id="3" name="文本框 2"/>
          <p:cNvSpPr txBox="1"/>
          <p:nvPr/>
        </p:nvSpPr>
        <p:spPr>
          <a:xfrm>
            <a:off x="8102600" y="1848485"/>
            <a:ext cx="3437890" cy="2030095"/>
          </a:xfrm>
          <a:prstGeom prst="rect">
            <a:avLst/>
          </a:prstGeom>
          <a:noFill/>
        </p:spPr>
        <p:txBody>
          <a:bodyPr wrap="square" rtlCol="0">
            <a:spAutoFit/>
          </a:bodyPr>
          <a:lstStyle/>
          <a:p>
            <a:r>
              <a:rPr lang="zh-CN" altLang="en-US"/>
              <a:t>交叉融合 TransformER 网络（POSTER）。具体来说，我们设计了一个基于</a:t>
            </a:r>
            <a:r>
              <a:rPr lang="en-US" altLang="zh-CN"/>
              <a:t>Transformer</a:t>
            </a:r>
            <a:r>
              <a:rPr lang="zh-CN" altLang="en-US"/>
              <a:t>的交叉融合范式，能够有效地协作面部纹理和直接图像特征，以最大限度地适当关注显着的面部区域。</a:t>
            </a:r>
            <a:endParaRPr lang="zh-CN" altLang="en-US"/>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04782" y="872038"/>
            <a:ext cx="3629564" cy="456129"/>
          </a:xfrm>
        </p:spPr>
        <p:txBody>
          <a:bodyPr/>
          <a:lstStyle/>
          <a:p>
            <a:pPr>
              <a:lnSpc>
                <a:spcPct val="120000"/>
              </a:lnSpc>
            </a:pPr>
            <a:r>
              <a:rPr lang="zh-CN" altLang="en-US" dirty="0">
                <a:latin typeface="+mn-lt"/>
                <a:ea typeface="+mn-ea"/>
                <a:cs typeface="+mn-ea"/>
                <a:sym typeface="+mn-lt"/>
              </a:rPr>
              <a:t>研究内容</a:t>
            </a:r>
            <a:endParaRPr lang="zh-CN" altLang="en-US" dirty="0">
              <a:latin typeface="+mn-lt"/>
              <a:ea typeface="+mn-ea"/>
              <a:cs typeface="+mn-ea"/>
              <a:sym typeface="+mn-lt"/>
            </a:endParaRPr>
          </a:p>
        </p:txBody>
      </p:sp>
      <p:sp>
        <p:nvSpPr>
          <p:cNvPr id="31" name="矩形 259"/>
          <p:cNvSpPr>
            <a:spLocks noChangeArrowheads="1"/>
          </p:cNvSpPr>
          <p:nvPr/>
        </p:nvSpPr>
        <p:spPr bwMode="auto">
          <a:xfrm>
            <a:off x="10330399" y="5987106"/>
            <a:ext cx="877300" cy="33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None/>
            </a:pPr>
            <a:r>
              <a:rPr lang="zh-CN" altLang="en-US" sz="1800" dirty="0">
                <a:latin typeface="+mn-lt"/>
                <a:ea typeface="+mn-ea"/>
                <a:cs typeface="+mn-ea"/>
                <a:sym typeface="+mn-lt"/>
              </a:rPr>
              <a:t>第</a:t>
            </a:r>
            <a:r>
              <a:rPr lang="en-US" altLang="zh-CN" sz="1800" dirty="0">
                <a:latin typeface="+mn-lt"/>
                <a:ea typeface="+mn-ea"/>
                <a:cs typeface="+mn-ea"/>
                <a:sym typeface="+mn-lt"/>
              </a:rPr>
              <a:t>8</a:t>
            </a:r>
            <a:r>
              <a:rPr lang="zh-CN" altLang="en-US" sz="1800" dirty="0">
                <a:latin typeface="+mn-lt"/>
                <a:ea typeface="+mn-ea"/>
                <a:cs typeface="+mn-ea"/>
                <a:sym typeface="+mn-lt"/>
              </a:rPr>
              <a:t>页</a:t>
            </a:r>
            <a:endParaRPr lang="en-US" altLang="zh-CN" sz="1800" dirty="0">
              <a:latin typeface="+mn-lt"/>
              <a:ea typeface="+mn-ea"/>
              <a:cs typeface="+mn-ea"/>
              <a:sym typeface="+mn-lt"/>
            </a:endParaRPr>
          </a:p>
        </p:txBody>
      </p:sp>
      <p:pic>
        <p:nvPicPr>
          <p:cNvPr id="5" name="图片 4"/>
          <p:cNvPicPr>
            <a:picLocks noChangeAspect="1"/>
          </p:cNvPicPr>
          <p:nvPr/>
        </p:nvPicPr>
        <p:blipFill>
          <a:blip r:embed="rId1"/>
          <a:stretch>
            <a:fillRect/>
          </a:stretch>
        </p:blipFill>
        <p:spPr>
          <a:xfrm>
            <a:off x="363537" y="1380490"/>
            <a:ext cx="4281805" cy="3892550"/>
          </a:xfrm>
          <a:prstGeom prst="rect">
            <a:avLst/>
          </a:prstGeom>
        </p:spPr>
      </p:pic>
      <p:cxnSp>
        <p:nvCxnSpPr>
          <p:cNvPr id="7" name="直接箭头连接符 6"/>
          <p:cNvCxnSpPr/>
          <p:nvPr/>
        </p:nvCxnSpPr>
        <p:spPr>
          <a:xfrm>
            <a:off x="4711065" y="3110865"/>
            <a:ext cx="557530" cy="4311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4711065" y="4112895"/>
            <a:ext cx="63373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立方体 36"/>
          <p:cNvSpPr/>
          <p:nvPr/>
        </p:nvSpPr>
        <p:spPr>
          <a:xfrm>
            <a:off x="5144770" y="3465195"/>
            <a:ext cx="1418590" cy="532765"/>
          </a:xfrm>
          <a:prstGeom prst="cube">
            <a:avLst>
              <a:gd name="adj" fmla="val 78126"/>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highlight>
                <a:srgbClr val="FFFF00"/>
              </a:highlight>
            </a:endParaRPr>
          </a:p>
        </p:txBody>
      </p:sp>
      <p:sp>
        <p:nvSpPr>
          <p:cNvPr id="38" name="立方体 37"/>
          <p:cNvSpPr/>
          <p:nvPr/>
        </p:nvSpPr>
        <p:spPr>
          <a:xfrm>
            <a:off x="5158740" y="3380105"/>
            <a:ext cx="1404620" cy="494030"/>
          </a:xfrm>
          <a:prstGeom prst="cube">
            <a:avLst>
              <a:gd name="adj" fmla="val 7812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highlight>
                <a:srgbClr val="FFFF00"/>
              </a:highlight>
            </a:endParaRPr>
          </a:p>
        </p:txBody>
      </p:sp>
      <p:cxnSp>
        <p:nvCxnSpPr>
          <p:cNvPr id="39" name="直接箭头连接符 38"/>
          <p:cNvCxnSpPr/>
          <p:nvPr/>
        </p:nvCxnSpPr>
        <p:spPr>
          <a:xfrm>
            <a:off x="7974965" y="2292985"/>
            <a:ext cx="32353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流程图: 可选过程 39"/>
          <p:cNvSpPr/>
          <p:nvPr/>
        </p:nvSpPr>
        <p:spPr>
          <a:xfrm>
            <a:off x="6978969" y="3519761"/>
            <a:ext cx="908914" cy="448080"/>
          </a:xfrm>
          <a:prstGeom prst="flowChartAlternateProces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微软雅黑" panose="020B0503020204020204" pitchFamily="34" charset="-122"/>
                <a:ea typeface="微软雅黑" panose="020B0503020204020204" pitchFamily="34" charset="-122"/>
              </a:rPr>
              <a:t>cross-fusion</a:t>
            </a:r>
            <a:endParaRPr lang="en-US" altLang="zh-CN" sz="900" dirty="0">
              <a:solidFill>
                <a:schemeClr val="tx1"/>
              </a:solidFill>
              <a:latin typeface="微软雅黑" panose="020B0503020204020204" pitchFamily="34" charset="-122"/>
              <a:ea typeface="微软雅黑" panose="020B0503020204020204" pitchFamily="34" charset="-122"/>
            </a:endParaRPr>
          </a:p>
          <a:p>
            <a:pPr algn="ctr"/>
            <a:r>
              <a:rPr lang="en-US" altLang="zh-CN" sz="900" dirty="0">
                <a:solidFill>
                  <a:schemeClr val="tx1"/>
                </a:solidFill>
                <a:latin typeface="微软雅黑" panose="020B0503020204020204" pitchFamily="34" charset="-122"/>
                <a:ea typeface="微软雅黑" panose="020B0503020204020204" pitchFamily="34" charset="-122"/>
              </a:rPr>
              <a:t>Transformer</a:t>
            </a:r>
            <a:endParaRPr lang="zh-CN" altLang="en-US" sz="900" dirty="0">
              <a:solidFill>
                <a:schemeClr val="tx1"/>
              </a:solidFill>
            </a:endParaRPr>
          </a:p>
        </p:txBody>
      </p:sp>
      <p:cxnSp>
        <p:nvCxnSpPr>
          <p:cNvPr id="41" name="直接箭头连接符 40"/>
          <p:cNvCxnSpPr/>
          <p:nvPr/>
        </p:nvCxnSpPr>
        <p:spPr>
          <a:xfrm flipV="1">
            <a:off x="9549130" y="3726815"/>
            <a:ext cx="299720" cy="4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流程图: 可选过程 41"/>
          <p:cNvSpPr/>
          <p:nvPr/>
        </p:nvSpPr>
        <p:spPr>
          <a:xfrm>
            <a:off x="9907423" y="3463836"/>
            <a:ext cx="558669" cy="481057"/>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MLP</a:t>
            </a:r>
            <a:endParaRPr lang="en-US" altLang="zh-CN" sz="1100" dirty="0"/>
          </a:p>
          <a:p>
            <a:pPr algn="ctr"/>
            <a:r>
              <a:rPr lang="en-US" altLang="zh-CN" sz="1050" dirty="0"/>
              <a:t>head</a:t>
            </a:r>
            <a:endParaRPr lang="zh-CN" altLang="en-US" sz="1050" dirty="0"/>
          </a:p>
        </p:txBody>
      </p:sp>
      <p:cxnSp>
        <p:nvCxnSpPr>
          <p:cNvPr id="43" name="直接箭头连接符 42"/>
          <p:cNvCxnSpPr/>
          <p:nvPr/>
        </p:nvCxnSpPr>
        <p:spPr>
          <a:xfrm>
            <a:off x="10465895" y="3704590"/>
            <a:ext cx="6053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10465895" y="3379793"/>
            <a:ext cx="628256" cy="246221"/>
          </a:xfrm>
          <a:prstGeom prst="rect">
            <a:avLst/>
          </a:prstGeom>
          <a:noFill/>
        </p:spPr>
        <p:txBody>
          <a:bodyPr wrap="square" rtlCol="0">
            <a:spAutoFit/>
          </a:bodyPr>
          <a:lstStyle/>
          <a:p>
            <a:r>
              <a:rPr lang="en-US" altLang="zh-CN" sz="1000" dirty="0"/>
              <a:t>Output</a:t>
            </a:r>
            <a:endParaRPr lang="zh-CN" altLang="en-US" sz="1000" dirty="0"/>
          </a:p>
        </p:txBody>
      </p:sp>
      <p:sp>
        <p:nvSpPr>
          <p:cNvPr id="45" name="立方体 44"/>
          <p:cNvSpPr/>
          <p:nvPr/>
        </p:nvSpPr>
        <p:spPr>
          <a:xfrm>
            <a:off x="5500370" y="2773680"/>
            <a:ext cx="972820" cy="398780"/>
          </a:xfrm>
          <a:prstGeom prst="cube">
            <a:avLst>
              <a:gd name="adj" fmla="val 78126"/>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highlight>
                <a:srgbClr val="FFFF00"/>
              </a:highlight>
            </a:endParaRPr>
          </a:p>
        </p:txBody>
      </p:sp>
      <p:sp>
        <p:nvSpPr>
          <p:cNvPr id="46" name="立方体 45"/>
          <p:cNvSpPr/>
          <p:nvPr/>
        </p:nvSpPr>
        <p:spPr>
          <a:xfrm>
            <a:off x="5500370" y="2724380"/>
            <a:ext cx="958850" cy="354330"/>
          </a:xfrm>
          <a:prstGeom prst="cube">
            <a:avLst>
              <a:gd name="adj" fmla="val 7812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highlight>
                <a:srgbClr val="FFFF00"/>
              </a:highlight>
            </a:endParaRPr>
          </a:p>
        </p:txBody>
      </p:sp>
      <p:sp>
        <p:nvSpPr>
          <p:cNvPr id="47" name="立方体 46"/>
          <p:cNvSpPr/>
          <p:nvPr/>
        </p:nvSpPr>
        <p:spPr>
          <a:xfrm>
            <a:off x="5713095" y="2132965"/>
            <a:ext cx="765810" cy="320040"/>
          </a:xfrm>
          <a:prstGeom prst="cube">
            <a:avLst>
              <a:gd name="adj" fmla="val 78126"/>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highlight>
                <a:srgbClr val="FFFF00"/>
              </a:highlight>
            </a:endParaRPr>
          </a:p>
        </p:txBody>
      </p:sp>
      <p:sp>
        <p:nvSpPr>
          <p:cNvPr id="48" name="立方体 47"/>
          <p:cNvSpPr/>
          <p:nvPr/>
        </p:nvSpPr>
        <p:spPr>
          <a:xfrm>
            <a:off x="5713095" y="2081530"/>
            <a:ext cx="760095" cy="288925"/>
          </a:xfrm>
          <a:prstGeom prst="cube">
            <a:avLst>
              <a:gd name="adj" fmla="val 7812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highlight>
                <a:srgbClr val="FFFF00"/>
              </a:highlight>
            </a:endParaRPr>
          </a:p>
        </p:txBody>
      </p:sp>
      <p:sp>
        <p:nvSpPr>
          <p:cNvPr id="49" name="流程图: 可选过程 48"/>
          <p:cNvSpPr/>
          <p:nvPr/>
        </p:nvSpPr>
        <p:spPr>
          <a:xfrm>
            <a:off x="6978969" y="2068786"/>
            <a:ext cx="908914" cy="448080"/>
          </a:xfrm>
          <a:prstGeom prst="flowChartAlternateProces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900" dirty="0">
                <a:solidFill>
                  <a:schemeClr val="tx1"/>
                </a:solidFill>
                <a:latin typeface="微软雅黑" panose="020B0503020204020204" pitchFamily="34" charset="-122"/>
                <a:ea typeface="微软雅黑" panose="020B0503020204020204" pitchFamily="34" charset="-122"/>
              </a:rPr>
              <a:t>cross-fusion</a:t>
            </a:r>
            <a:endParaRPr lang="en-US" altLang="zh-CN" sz="900" dirty="0">
              <a:solidFill>
                <a:schemeClr val="tx1"/>
              </a:solidFill>
              <a:latin typeface="微软雅黑" panose="020B0503020204020204" pitchFamily="34" charset="-122"/>
              <a:ea typeface="微软雅黑" panose="020B0503020204020204" pitchFamily="34" charset="-122"/>
            </a:endParaRPr>
          </a:p>
          <a:p>
            <a:pPr algn="ctr"/>
            <a:r>
              <a:rPr lang="en-US" altLang="zh-CN" sz="900" dirty="0">
                <a:solidFill>
                  <a:schemeClr val="tx1"/>
                </a:solidFill>
                <a:latin typeface="微软雅黑" panose="020B0503020204020204" pitchFamily="34" charset="-122"/>
                <a:ea typeface="微软雅黑" panose="020B0503020204020204" pitchFamily="34" charset="-122"/>
              </a:rPr>
              <a:t>Transformer</a:t>
            </a:r>
            <a:endParaRPr lang="zh-CN" altLang="en-US" sz="900" dirty="0">
              <a:solidFill>
                <a:schemeClr val="tx1"/>
              </a:solidFill>
            </a:endParaRPr>
          </a:p>
        </p:txBody>
      </p:sp>
      <p:sp>
        <p:nvSpPr>
          <p:cNvPr id="50" name="流程图: 可选过程 49"/>
          <p:cNvSpPr/>
          <p:nvPr/>
        </p:nvSpPr>
        <p:spPr>
          <a:xfrm>
            <a:off x="6978969" y="2773636"/>
            <a:ext cx="908914" cy="448080"/>
          </a:xfrm>
          <a:prstGeom prst="flowChartAlternateProces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微软雅黑" panose="020B0503020204020204" pitchFamily="34" charset="-122"/>
                <a:ea typeface="微软雅黑" panose="020B0503020204020204" pitchFamily="34" charset="-122"/>
              </a:rPr>
              <a:t>cross-fusion</a:t>
            </a:r>
            <a:endParaRPr lang="en-US" altLang="zh-CN" sz="900" dirty="0">
              <a:solidFill>
                <a:schemeClr val="tx1"/>
              </a:solidFill>
              <a:latin typeface="微软雅黑" panose="020B0503020204020204" pitchFamily="34" charset="-122"/>
              <a:ea typeface="微软雅黑" panose="020B0503020204020204" pitchFamily="34" charset="-122"/>
            </a:endParaRPr>
          </a:p>
          <a:p>
            <a:pPr algn="ctr"/>
            <a:r>
              <a:rPr lang="en-US" altLang="zh-CN" sz="900" dirty="0">
                <a:solidFill>
                  <a:schemeClr val="tx1"/>
                </a:solidFill>
                <a:latin typeface="微软雅黑" panose="020B0503020204020204" pitchFamily="34" charset="-122"/>
                <a:ea typeface="微软雅黑" panose="020B0503020204020204" pitchFamily="34" charset="-122"/>
              </a:rPr>
              <a:t>Transformer</a:t>
            </a:r>
            <a:endParaRPr lang="zh-CN" altLang="en-US" sz="900" dirty="0">
              <a:solidFill>
                <a:schemeClr val="tx1"/>
              </a:solidFill>
            </a:endParaRPr>
          </a:p>
        </p:txBody>
      </p:sp>
      <p:cxnSp>
        <p:nvCxnSpPr>
          <p:cNvPr id="51" name="直接箭头连接符 50"/>
          <p:cNvCxnSpPr/>
          <p:nvPr/>
        </p:nvCxnSpPr>
        <p:spPr>
          <a:xfrm>
            <a:off x="7974965" y="2973070"/>
            <a:ext cx="32353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7974965" y="3704590"/>
            <a:ext cx="32353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6563360" y="2226310"/>
            <a:ext cx="32353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6563360" y="2973070"/>
            <a:ext cx="32353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6563360" y="3731260"/>
            <a:ext cx="32353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5978525" y="3172460"/>
            <a:ext cx="11430" cy="3473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endCxn id="47" idx="3"/>
          </p:cNvCxnSpPr>
          <p:nvPr/>
        </p:nvCxnSpPr>
        <p:spPr>
          <a:xfrm flipH="1" flipV="1">
            <a:off x="5970905" y="2453005"/>
            <a:ext cx="19050" cy="3003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立方体 57"/>
          <p:cNvSpPr/>
          <p:nvPr/>
        </p:nvSpPr>
        <p:spPr>
          <a:xfrm>
            <a:off x="8562340" y="2068830"/>
            <a:ext cx="693420" cy="373380"/>
          </a:xfrm>
          <a:prstGeom prst="cube">
            <a:avLst>
              <a:gd name="adj" fmla="val 6286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highlight>
                <a:srgbClr val="FFFF00"/>
              </a:highlight>
            </a:endParaRPr>
          </a:p>
        </p:txBody>
      </p:sp>
      <p:sp>
        <p:nvSpPr>
          <p:cNvPr id="59" name="立方体 58"/>
          <p:cNvSpPr/>
          <p:nvPr/>
        </p:nvSpPr>
        <p:spPr>
          <a:xfrm>
            <a:off x="8419465" y="2724150"/>
            <a:ext cx="963930" cy="386715"/>
          </a:xfrm>
          <a:prstGeom prst="cube">
            <a:avLst>
              <a:gd name="adj" fmla="val 6286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highlight>
                <a:srgbClr val="FFFF00"/>
              </a:highlight>
            </a:endParaRPr>
          </a:p>
        </p:txBody>
      </p:sp>
      <p:sp>
        <p:nvSpPr>
          <p:cNvPr id="60" name="立方体 59"/>
          <p:cNvSpPr/>
          <p:nvPr/>
        </p:nvSpPr>
        <p:spPr>
          <a:xfrm>
            <a:off x="8253730" y="3502660"/>
            <a:ext cx="1295400" cy="482600"/>
          </a:xfrm>
          <a:prstGeom prst="cube">
            <a:avLst>
              <a:gd name="adj" fmla="val 6286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highlight>
                <a:srgbClr val="FFFF00"/>
              </a:highlight>
            </a:endParaRPr>
          </a:p>
        </p:txBody>
      </p:sp>
      <p:cxnSp>
        <p:nvCxnSpPr>
          <p:cNvPr id="61" name="直接箭头连接符 60"/>
          <p:cNvCxnSpPr>
            <a:stCxn id="58" idx="3"/>
          </p:cNvCxnSpPr>
          <p:nvPr/>
        </p:nvCxnSpPr>
        <p:spPr>
          <a:xfrm>
            <a:off x="8791575" y="2442210"/>
            <a:ext cx="4445" cy="3168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8796020" y="3148330"/>
            <a:ext cx="4445" cy="3168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71" name="对象 70"/>
          <p:cNvGraphicFramePr/>
          <p:nvPr/>
        </p:nvGraphicFramePr>
        <p:xfrm>
          <a:off x="50800" y="2028190"/>
          <a:ext cx="1658620" cy="1746250"/>
        </p:xfrm>
        <a:graphic>
          <a:graphicData uri="http://schemas.openxmlformats.org/presentationml/2006/ole">
            <mc:AlternateContent xmlns:mc="http://schemas.openxmlformats.org/markup-compatibility/2006">
              <mc:Choice xmlns:v="urn:schemas-microsoft-com:vml" Requires="v">
                <p:oleObj spid="_x0000_s72" name="" r:id="rId2" imgW="1595120" imgH="1984375" progId="Visio.Drawing.15">
                  <p:embed/>
                </p:oleObj>
              </mc:Choice>
              <mc:Fallback>
                <p:oleObj name="" r:id="rId2" imgW="1595120" imgH="1984375" progId="Visio.Drawing.15">
                  <p:embed/>
                  <p:pic>
                    <p:nvPicPr>
                      <p:cNvPr id="0" name="图片 71"/>
                      <p:cNvPicPr/>
                      <p:nvPr/>
                    </p:nvPicPr>
                    <p:blipFill>
                      <a:blip r:embed="rId3"/>
                      <a:stretch>
                        <a:fillRect/>
                      </a:stretch>
                    </p:blipFill>
                    <p:spPr>
                      <a:xfrm>
                        <a:off x="50800" y="2028190"/>
                        <a:ext cx="1658620" cy="1746250"/>
                      </a:xfrm>
                      <a:prstGeom prst="rect">
                        <a:avLst/>
                      </a:prstGeom>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1449717" y="881000"/>
            <a:ext cx="4023264" cy="456129"/>
          </a:xfrm>
        </p:spPr>
        <p:txBody>
          <a:bodyPr/>
          <a:lstStyle/>
          <a:p>
            <a:pPr>
              <a:lnSpc>
                <a:spcPct val="120000"/>
              </a:lnSpc>
            </a:pPr>
            <a:endParaRPr lang="zh-CN" altLang="en-US" dirty="0">
              <a:latin typeface="+mn-lt"/>
              <a:ea typeface="+mn-ea"/>
              <a:cs typeface="+mn-ea"/>
              <a:sym typeface="+mn-lt"/>
            </a:endParaRPr>
          </a:p>
        </p:txBody>
      </p:sp>
      <p:pic>
        <p:nvPicPr>
          <p:cNvPr id="3" name="图片 2"/>
          <p:cNvPicPr>
            <a:picLocks noChangeAspect="1"/>
          </p:cNvPicPr>
          <p:nvPr/>
        </p:nvPicPr>
        <p:blipFill>
          <a:blip r:embed="rId1"/>
          <a:stretch>
            <a:fillRect/>
          </a:stretch>
        </p:blipFill>
        <p:spPr>
          <a:xfrm>
            <a:off x="447675" y="814705"/>
            <a:ext cx="7285990" cy="4721225"/>
          </a:xfrm>
          <a:prstGeom prst="rect">
            <a:avLst/>
          </a:prstGeom>
        </p:spPr>
      </p:pic>
      <p:pic>
        <p:nvPicPr>
          <p:cNvPr id="4" name="图片 3"/>
          <p:cNvPicPr>
            <a:picLocks noChangeAspect="1"/>
          </p:cNvPicPr>
          <p:nvPr/>
        </p:nvPicPr>
        <p:blipFill>
          <a:blip r:embed="rId2"/>
          <a:stretch>
            <a:fillRect/>
          </a:stretch>
        </p:blipFill>
        <p:spPr>
          <a:xfrm>
            <a:off x="6529070" y="880745"/>
            <a:ext cx="5083175" cy="4709795"/>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1449717" y="881000"/>
            <a:ext cx="4023264" cy="456129"/>
          </a:xfrm>
        </p:spPr>
        <p:txBody>
          <a:bodyPr/>
          <a:lstStyle/>
          <a:p>
            <a:pPr>
              <a:lnSpc>
                <a:spcPct val="120000"/>
              </a:lnSpc>
            </a:pPr>
            <a:r>
              <a:rPr lang="zh-CN" altLang="en-US" dirty="0">
                <a:latin typeface="+mn-lt"/>
                <a:ea typeface="+mn-ea"/>
                <a:cs typeface="+mn-ea"/>
                <a:sym typeface="+mn-lt"/>
              </a:rPr>
              <a:t>线上教学情感评价</a:t>
            </a:r>
            <a:endParaRPr lang="zh-CN" altLang="en-US" dirty="0">
              <a:latin typeface="+mn-lt"/>
              <a:ea typeface="+mn-ea"/>
              <a:cs typeface="+mn-ea"/>
              <a:sym typeface="+mn-lt"/>
            </a:endParaRPr>
          </a:p>
        </p:txBody>
      </p:sp>
      <p:sp>
        <p:nvSpPr>
          <p:cNvPr id="3" name="文本框 2"/>
          <p:cNvSpPr txBox="1"/>
          <p:nvPr/>
        </p:nvSpPr>
        <p:spPr>
          <a:xfrm>
            <a:off x="6352540" y="2122805"/>
            <a:ext cx="2540000" cy="1476375"/>
          </a:xfrm>
          <a:prstGeom prst="rect">
            <a:avLst/>
          </a:prstGeom>
          <a:noFill/>
        </p:spPr>
        <p:txBody>
          <a:bodyPr wrap="square" rtlCol="0" anchor="t">
            <a:spAutoFit/>
          </a:bodyPr>
          <a:lstStyle/>
          <a:p>
            <a:r>
              <a:rPr lang="zh-CN" altLang="en-US"/>
              <a:t>线上教学情感评价方法主要通过课堂中教师和学生的表情的活跃度评价课堂教学情感，并从一个侧面判断教学效果。</a:t>
            </a:r>
            <a:endParaRPr lang="zh-CN" altLang="en-US"/>
          </a:p>
        </p:txBody>
      </p:sp>
      <p:sp>
        <p:nvSpPr>
          <p:cNvPr id="4" name="文本框 3"/>
          <p:cNvSpPr txBox="1"/>
          <p:nvPr/>
        </p:nvSpPr>
        <p:spPr>
          <a:xfrm>
            <a:off x="8963660" y="2122805"/>
            <a:ext cx="2540000" cy="368300"/>
          </a:xfrm>
          <a:prstGeom prst="rect">
            <a:avLst/>
          </a:prstGeom>
          <a:noFill/>
        </p:spPr>
        <p:txBody>
          <a:bodyPr wrap="square" rtlCol="0" anchor="t">
            <a:spAutoFit/>
          </a:bodyPr>
          <a:lstStyle/>
          <a:p>
            <a:r>
              <a:rPr lang="en-US" altLang="zh-CN"/>
              <a:t>     </a:t>
            </a:r>
            <a:endParaRPr lang="zh-CN" altLang="en-US"/>
          </a:p>
        </p:txBody>
      </p:sp>
      <p:sp>
        <p:nvSpPr>
          <p:cNvPr id="5" name="文本框 4"/>
          <p:cNvSpPr txBox="1"/>
          <p:nvPr/>
        </p:nvSpPr>
        <p:spPr>
          <a:xfrm>
            <a:off x="1520825" y="2023745"/>
            <a:ext cx="4645025" cy="3138170"/>
          </a:xfrm>
          <a:prstGeom prst="rect">
            <a:avLst/>
          </a:prstGeom>
          <a:noFill/>
        </p:spPr>
        <p:txBody>
          <a:bodyPr wrap="square" rtlCol="0" anchor="t">
            <a:spAutoFit/>
          </a:bodyPr>
          <a:lstStyle/>
          <a:p>
            <a:r>
              <a:rPr lang="en-US" altLang="zh-CN"/>
              <a:t>      </a:t>
            </a:r>
            <a:r>
              <a:rPr lang="zh-CN" altLang="en-US"/>
              <a:t>对学生课堂图像</a:t>
            </a:r>
            <a:r>
              <a:rPr lang="en-US" altLang="zh-CN"/>
              <a:t>i</a:t>
            </a:r>
            <a:r>
              <a:rPr lang="zh-CN" altLang="en-US"/>
              <a:t>ｍ</a:t>
            </a:r>
            <a:r>
              <a:rPr lang="en-US" altLang="zh-CN"/>
              <a:t>g</a:t>
            </a:r>
            <a:r>
              <a:rPr lang="zh-CN" altLang="en-US"/>
              <a:t>进行人脸表情识别，分别输出该张图像中这７种表情的人数，之后计算当前时刻课堂中的所有学生整体的表情值。厌恶、恐惧、悲伤、高兴、惊讶、愤怒、中性对不同表情分别进行计分得出一个评价分数，设置一个阈值，若低于我们设置的阈值就对教师进行提示，当前课堂氛围比较低迷；若高于这个阈值，则反应课堂纪律太差，也会给予相应的提示。另外教师的表情也对教学情感评价有一定的参考价值，也可以纳入考量。</a:t>
            </a:r>
            <a:endParaRPr lang="zh-CN" altLang="en-US"/>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2066290" y="2047875"/>
            <a:ext cx="6903085" cy="677545"/>
          </a:xfrm>
          <a:prstGeom prst="rect">
            <a:avLst/>
          </a:prstGeom>
        </p:spPr>
      </p:pic>
      <p:sp>
        <p:nvSpPr>
          <p:cNvPr id="3" name="文本框 2"/>
          <p:cNvSpPr txBox="1"/>
          <p:nvPr/>
        </p:nvSpPr>
        <p:spPr>
          <a:xfrm>
            <a:off x="1002665" y="3102610"/>
            <a:ext cx="9483090" cy="1337945"/>
          </a:xfrm>
          <a:prstGeom prst="rect">
            <a:avLst/>
          </a:prstGeom>
          <a:noFill/>
        </p:spPr>
        <p:txBody>
          <a:bodyPr wrap="square" rtlCol="0" anchor="t">
            <a:spAutoFit/>
          </a:bodyPr>
          <a:lstStyle/>
          <a:p>
            <a:pPr algn="just">
              <a:lnSpc>
                <a:spcPct val="150000"/>
              </a:lnSpc>
            </a:pPr>
            <a:r>
              <a:rPr lang="en-US" altLang="zh-CN" b="1" dirty="0">
                <a:solidFill>
                  <a:schemeClr val="tx1">
                    <a:lumMod val="65000"/>
                    <a:lumOff val="35000"/>
                  </a:schemeClr>
                </a:solidFill>
                <a:latin typeface="+mn-ea"/>
                <a:cs typeface="+mn-ea"/>
                <a:sym typeface="+mn-lt"/>
              </a:rPr>
              <a:t>     </a:t>
            </a:r>
            <a:r>
              <a:rPr lang="zh-CN" altLang="en-US" b="1" dirty="0">
                <a:solidFill>
                  <a:schemeClr val="tx1">
                    <a:lumMod val="65000"/>
                    <a:lumOff val="35000"/>
                  </a:schemeClr>
                </a:solidFill>
                <a:latin typeface="+mn-ea"/>
                <a:cs typeface="+mn-ea"/>
                <a:sym typeface="+mn-lt"/>
              </a:rPr>
              <a:t>人脸表情识别由于开源表情数据库目前已经比较多，图像获取难度不大，人脸检测算法也比较成熟，已经发展成为一个独立的研究方向，因此人脸表情识别的研究主要体现在系统的后面两个步骤：特征提取和特征分类上。</a:t>
            </a:r>
            <a:endParaRPr lang="zh-CN" altLang="en-US"/>
          </a:p>
        </p:txBody>
      </p:sp>
      <p:sp>
        <p:nvSpPr>
          <p:cNvPr id="4" name="文本框 3"/>
          <p:cNvSpPr txBox="1"/>
          <p:nvPr/>
        </p:nvSpPr>
        <p:spPr>
          <a:xfrm>
            <a:off x="897255" y="737870"/>
            <a:ext cx="2540000" cy="368300"/>
          </a:xfrm>
          <a:prstGeom prst="rect">
            <a:avLst/>
          </a:prstGeom>
          <a:noFill/>
        </p:spPr>
        <p:txBody>
          <a:bodyPr wrap="square" rtlCol="0" anchor="t">
            <a:spAutoFit/>
          </a:bodyPr>
          <a:lstStyle/>
          <a:p>
            <a:r>
              <a:rPr lang="zh-CN" altLang="en-US"/>
              <a:t>人脸表情识别系统如图</a:t>
            </a:r>
            <a:endParaRPr lang="zh-CN" altLang="en-US"/>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 name="圆角矩形 59"/>
          <p:cNvSpPr/>
          <p:nvPr/>
        </p:nvSpPr>
        <p:spPr>
          <a:xfrm>
            <a:off x="3737610" y="1877060"/>
            <a:ext cx="1334135" cy="4394200"/>
          </a:xfrm>
          <a:prstGeom prst="roundRect">
            <a:avLst/>
          </a:prstGeom>
          <a:solidFill>
            <a:schemeClr val="accent5">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11" name="立方体 10"/>
          <p:cNvSpPr/>
          <p:nvPr/>
        </p:nvSpPr>
        <p:spPr>
          <a:xfrm>
            <a:off x="5144770" y="3465195"/>
            <a:ext cx="1418590" cy="532765"/>
          </a:xfrm>
          <a:prstGeom prst="cube">
            <a:avLst>
              <a:gd name="adj" fmla="val 78126"/>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highlight>
                <a:srgbClr val="FFFF00"/>
              </a:highlight>
            </a:endParaRPr>
          </a:p>
        </p:txBody>
      </p:sp>
      <p:sp>
        <p:nvSpPr>
          <p:cNvPr id="12" name="立方体 11"/>
          <p:cNvSpPr/>
          <p:nvPr/>
        </p:nvSpPr>
        <p:spPr>
          <a:xfrm>
            <a:off x="5158740" y="3380105"/>
            <a:ext cx="1404620" cy="494030"/>
          </a:xfrm>
          <a:prstGeom prst="cube">
            <a:avLst>
              <a:gd name="adj" fmla="val 7812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highlight>
                <a:srgbClr val="FFFF00"/>
              </a:highlight>
            </a:endParaRPr>
          </a:p>
        </p:txBody>
      </p:sp>
      <p:cxnSp>
        <p:nvCxnSpPr>
          <p:cNvPr id="13" name="直接箭头连接符 12"/>
          <p:cNvCxnSpPr/>
          <p:nvPr/>
        </p:nvCxnSpPr>
        <p:spPr>
          <a:xfrm>
            <a:off x="7974965" y="2292985"/>
            <a:ext cx="32353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流程图: 可选过程 8"/>
          <p:cNvSpPr/>
          <p:nvPr/>
        </p:nvSpPr>
        <p:spPr>
          <a:xfrm>
            <a:off x="6978969" y="3519761"/>
            <a:ext cx="908914" cy="448080"/>
          </a:xfrm>
          <a:prstGeom prst="flowChartAlternateProces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交叉融合</a:t>
            </a:r>
            <a:endParaRPr lang="en-US" altLang="zh-CN" sz="900" dirty="0">
              <a:solidFill>
                <a:schemeClr val="tx1"/>
              </a:solidFill>
              <a:latin typeface="微软雅黑" panose="020B0503020204020204" pitchFamily="34" charset="-122"/>
              <a:ea typeface="微软雅黑" panose="020B0503020204020204" pitchFamily="34" charset="-122"/>
            </a:endParaRPr>
          </a:p>
          <a:p>
            <a:pPr algn="ctr"/>
            <a:r>
              <a:rPr lang="en-US" altLang="zh-CN" sz="900" dirty="0">
                <a:solidFill>
                  <a:schemeClr val="tx1"/>
                </a:solidFill>
                <a:latin typeface="微软雅黑" panose="020B0503020204020204" pitchFamily="34" charset="-122"/>
                <a:ea typeface="微软雅黑" panose="020B0503020204020204" pitchFamily="34" charset="-122"/>
              </a:rPr>
              <a:t>Transformer</a:t>
            </a:r>
            <a:endParaRPr lang="zh-CN" altLang="en-US" sz="900" dirty="0">
              <a:solidFill>
                <a:schemeClr val="tx1"/>
              </a:solidFill>
            </a:endParaRPr>
          </a:p>
        </p:txBody>
      </p:sp>
      <p:cxnSp>
        <p:nvCxnSpPr>
          <p:cNvPr id="14" name="直接箭头连接符 13"/>
          <p:cNvCxnSpPr/>
          <p:nvPr/>
        </p:nvCxnSpPr>
        <p:spPr>
          <a:xfrm flipV="1">
            <a:off x="9549130" y="3726815"/>
            <a:ext cx="299720" cy="4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流程图: 可选过程 14"/>
          <p:cNvSpPr/>
          <p:nvPr/>
        </p:nvSpPr>
        <p:spPr>
          <a:xfrm>
            <a:off x="9907270" y="3463925"/>
            <a:ext cx="711835" cy="48133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t>多层</a:t>
            </a:r>
            <a:r>
              <a:rPr lang="zh-CN" altLang="en-US" sz="1050" dirty="0"/>
              <a:t>感知机</a:t>
            </a:r>
            <a:endParaRPr lang="zh-CN" altLang="en-US" sz="1050" dirty="0"/>
          </a:p>
        </p:txBody>
      </p:sp>
      <p:cxnSp>
        <p:nvCxnSpPr>
          <p:cNvPr id="20" name="直接箭头连接符 19"/>
          <p:cNvCxnSpPr/>
          <p:nvPr/>
        </p:nvCxnSpPr>
        <p:spPr>
          <a:xfrm>
            <a:off x="10766250" y="3704590"/>
            <a:ext cx="6053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0839275" y="3379793"/>
            <a:ext cx="628256" cy="245110"/>
          </a:xfrm>
          <a:prstGeom prst="rect">
            <a:avLst/>
          </a:prstGeom>
          <a:noFill/>
        </p:spPr>
        <p:txBody>
          <a:bodyPr wrap="square" rtlCol="0">
            <a:spAutoFit/>
          </a:bodyPr>
          <a:lstStyle/>
          <a:p>
            <a:r>
              <a:rPr lang="zh-CN" altLang="en-US" sz="1000" dirty="0"/>
              <a:t>输出</a:t>
            </a:r>
            <a:endParaRPr lang="zh-CN" altLang="en-US" sz="1000" dirty="0"/>
          </a:p>
        </p:txBody>
      </p:sp>
      <p:sp>
        <p:nvSpPr>
          <p:cNvPr id="10" name="立方体 9"/>
          <p:cNvSpPr/>
          <p:nvPr/>
        </p:nvSpPr>
        <p:spPr>
          <a:xfrm>
            <a:off x="5500370" y="2773680"/>
            <a:ext cx="972820" cy="398780"/>
          </a:xfrm>
          <a:prstGeom prst="cube">
            <a:avLst>
              <a:gd name="adj" fmla="val 78126"/>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highlight>
                <a:srgbClr val="FFFF00"/>
              </a:highlight>
            </a:endParaRPr>
          </a:p>
        </p:txBody>
      </p:sp>
      <p:sp>
        <p:nvSpPr>
          <p:cNvPr id="16" name="立方体 15"/>
          <p:cNvSpPr/>
          <p:nvPr/>
        </p:nvSpPr>
        <p:spPr>
          <a:xfrm>
            <a:off x="5500370" y="2724380"/>
            <a:ext cx="958850" cy="354330"/>
          </a:xfrm>
          <a:prstGeom prst="cube">
            <a:avLst>
              <a:gd name="adj" fmla="val 7812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highlight>
                <a:srgbClr val="FFFF00"/>
              </a:highlight>
            </a:endParaRPr>
          </a:p>
        </p:txBody>
      </p:sp>
      <p:sp>
        <p:nvSpPr>
          <p:cNvPr id="17" name="立方体 16"/>
          <p:cNvSpPr/>
          <p:nvPr/>
        </p:nvSpPr>
        <p:spPr>
          <a:xfrm>
            <a:off x="5713095" y="2132965"/>
            <a:ext cx="765810" cy="320040"/>
          </a:xfrm>
          <a:prstGeom prst="cube">
            <a:avLst>
              <a:gd name="adj" fmla="val 78126"/>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highlight>
                <a:srgbClr val="FFFF00"/>
              </a:highlight>
            </a:endParaRPr>
          </a:p>
        </p:txBody>
      </p:sp>
      <p:sp>
        <p:nvSpPr>
          <p:cNvPr id="18" name="立方体 17"/>
          <p:cNvSpPr/>
          <p:nvPr/>
        </p:nvSpPr>
        <p:spPr>
          <a:xfrm>
            <a:off x="5713095" y="2081530"/>
            <a:ext cx="760095" cy="288925"/>
          </a:xfrm>
          <a:prstGeom prst="cube">
            <a:avLst>
              <a:gd name="adj" fmla="val 7812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highlight>
                <a:srgbClr val="FFFF00"/>
              </a:highlight>
            </a:endParaRPr>
          </a:p>
        </p:txBody>
      </p:sp>
      <p:sp>
        <p:nvSpPr>
          <p:cNvPr id="22" name="流程图: 可选过程 21"/>
          <p:cNvSpPr/>
          <p:nvPr/>
        </p:nvSpPr>
        <p:spPr>
          <a:xfrm>
            <a:off x="6978969" y="2068786"/>
            <a:ext cx="908914" cy="448080"/>
          </a:xfrm>
          <a:prstGeom prst="flowChartAlternateProces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900" dirty="0">
                <a:solidFill>
                  <a:schemeClr val="tx1"/>
                </a:solidFill>
                <a:latin typeface="微软雅黑" panose="020B0503020204020204" pitchFamily="34" charset="-122"/>
                <a:ea typeface="微软雅黑" panose="020B0503020204020204" pitchFamily="34" charset="-122"/>
              </a:rPr>
              <a:t>交叉融合</a:t>
            </a:r>
            <a:r>
              <a:rPr lang="en-US" altLang="zh-CN" sz="900" dirty="0">
                <a:solidFill>
                  <a:schemeClr val="tx1"/>
                </a:solidFill>
                <a:latin typeface="微软雅黑" panose="020B0503020204020204" pitchFamily="34" charset="-122"/>
                <a:ea typeface="微软雅黑" panose="020B0503020204020204" pitchFamily="34" charset="-122"/>
              </a:rPr>
              <a:t>Transformer</a:t>
            </a:r>
            <a:endParaRPr lang="zh-CN" altLang="en-US" sz="900" dirty="0">
              <a:solidFill>
                <a:schemeClr val="tx1"/>
              </a:solidFill>
            </a:endParaRPr>
          </a:p>
        </p:txBody>
      </p:sp>
      <p:sp>
        <p:nvSpPr>
          <p:cNvPr id="23" name="流程图: 可选过程 22"/>
          <p:cNvSpPr/>
          <p:nvPr/>
        </p:nvSpPr>
        <p:spPr>
          <a:xfrm>
            <a:off x="6978969" y="2773636"/>
            <a:ext cx="908914" cy="448080"/>
          </a:xfrm>
          <a:prstGeom prst="flowChartAlternateProces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交叉融合</a:t>
            </a:r>
            <a:endParaRPr lang="en-US" altLang="zh-CN" sz="900" dirty="0">
              <a:solidFill>
                <a:schemeClr val="tx1"/>
              </a:solidFill>
              <a:latin typeface="微软雅黑" panose="020B0503020204020204" pitchFamily="34" charset="-122"/>
              <a:ea typeface="微软雅黑" panose="020B0503020204020204" pitchFamily="34" charset="-122"/>
            </a:endParaRPr>
          </a:p>
          <a:p>
            <a:pPr algn="ctr"/>
            <a:r>
              <a:rPr lang="en-US" altLang="zh-CN" sz="900" dirty="0">
                <a:solidFill>
                  <a:schemeClr val="tx1"/>
                </a:solidFill>
                <a:latin typeface="微软雅黑" panose="020B0503020204020204" pitchFamily="34" charset="-122"/>
                <a:ea typeface="微软雅黑" panose="020B0503020204020204" pitchFamily="34" charset="-122"/>
              </a:rPr>
              <a:t>Transformer</a:t>
            </a:r>
            <a:endParaRPr lang="zh-CN" altLang="en-US" sz="900" dirty="0">
              <a:solidFill>
                <a:schemeClr val="tx1"/>
              </a:solidFill>
            </a:endParaRPr>
          </a:p>
        </p:txBody>
      </p:sp>
      <p:cxnSp>
        <p:nvCxnSpPr>
          <p:cNvPr id="24" name="直接箭头连接符 23"/>
          <p:cNvCxnSpPr/>
          <p:nvPr/>
        </p:nvCxnSpPr>
        <p:spPr>
          <a:xfrm>
            <a:off x="7974965" y="2973070"/>
            <a:ext cx="32353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7974965" y="3704590"/>
            <a:ext cx="32353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6563360" y="2226310"/>
            <a:ext cx="32353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6563360" y="2973070"/>
            <a:ext cx="32353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6563360" y="3731260"/>
            <a:ext cx="32353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5978525" y="3172460"/>
            <a:ext cx="11430" cy="3473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17" idx="3"/>
          </p:cNvCxnSpPr>
          <p:nvPr/>
        </p:nvCxnSpPr>
        <p:spPr>
          <a:xfrm flipH="1" flipV="1">
            <a:off x="5970905" y="2453005"/>
            <a:ext cx="19050" cy="3003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立方体 31"/>
          <p:cNvSpPr/>
          <p:nvPr/>
        </p:nvSpPr>
        <p:spPr>
          <a:xfrm>
            <a:off x="8562340" y="2068830"/>
            <a:ext cx="693420" cy="373380"/>
          </a:xfrm>
          <a:prstGeom prst="cube">
            <a:avLst>
              <a:gd name="adj" fmla="val 6286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highlight>
                <a:srgbClr val="FFFF00"/>
              </a:highlight>
            </a:endParaRPr>
          </a:p>
        </p:txBody>
      </p:sp>
      <p:sp>
        <p:nvSpPr>
          <p:cNvPr id="33" name="立方体 32"/>
          <p:cNvSpPr/>
          <p:nvPr/>
        </p:nvSpPr>
        <p:spPr>
          <a:xfrm>
            <a:off x="8419465" y="2724150"/>
            <a:ext cx="963930" cy="386715"/>
          </a:xfrm>
          <a:prstGeom prst="cube">
            <a:avLst>
              <a:gd name="adj" fmla="val 6286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highlight>
                <a:srgbClr val="FFFF00"/>
              </a:highlight>
            </a:endParaRPr>
          </a:p>
        </p:txBody>
      </p:sp>
      <p:sp>
        <p:nvSpPr>
          <p:cNvPr id="34" name="立方体 33"/>
          <p:cNvSpPr/>
          <p:nvPr/>
        </p:nvSpPr>
        <p:spPr>
          <a:xfrm>
            <a:off x="8253730" y="3502660"/>
            <a:ext cx="1295400" cy="482600"/>
          </a:xfrm>
          <a:prstGeom prst="cube">
            <a:avLst>
              <a:gd name="adj" fmla="val 6286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highlight>
                <a:srgbClr val="FFFF00"/>
              </a:highlight>
            </a:endParaRPr>
          </a:p>
        </p:txBody>
      </p:sp>
      <p:cxnSp>
        <p:nvCxnSpPr>
          <p:cNvPr id="35" name="直接箭头连接符 34"/>
          <p:cNvCxnSpPr>
            <a:stCxn id="32" idx="3"/>
          </p:cNvCxnSpPr>
          <p:nvPr/>
        </p:nvCxnSpPr>
        <p:spPr>
          <a:xfrm>
            <a:off x="8791575" y="2442210"/>
            <a:ext cx="4445" cy="3168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8796020" y="3148330"/>
            <a:ext cx="4445" cy="3168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4" name="对象 3"/>
          <p:cNvGraphicFramePr/>
          <p:nvPr/>
        </p:nvGraphicFramePr>
        <p:xfrm>
          <a:off x="404495" y="2247265"/>
          <a:ext cx="1013460" cy="1849120"/>
        </p:xfrm>
        <a:graphic>
          <a:graphicData uri="http://schemas.openxmlformats.org/presentationml/2006/ole">
            <mc:AlternateContent xmlns:mc="http://schemas.openxmlformats.org/markup-compatibility/2006">
              <mc:Choice xmlns:v="urn:schemas-microsoft-com:vml" Requires="v">
                <p:oleObj spid="_x0000_s5" name="" r:id="rId1" imgW="1595120" imgH="1984375" progId="Visio.Drawing.15">
                  <p:embed/>
                </p:oleObj>
              </mc:Choice>
              <mc:Fallback>
                <p:oleObj name="" r:id="rId1" imgW="1595120" imgH="1984375" progId="Visio.Drawing.15">
                  <p:embed/>
                  <p:pic>
                    <p:nvPicPr>
                      <p:cNvPr id="0" name="图片 4"/>
                      <p:cNvPicPr/>
                      <p:nvPr/>
                    </p:nvPicPr>
                    <p:blipFill>
                      <a:blip r:embed="rId2"/>
                      <a:stretch>
                        <a:fillRect/>
                      </a:stretch>
                    </p:blipFill>
                    <p:spPr>
                      <a:xfrm>
                        <a:off x="404495" y="2247265"/>
                        <a:ext cx="1013460" cy="1849120"/>
                      </a:xfrm>
                      <a:prstGeom prst="rect">
                        <a:avLst/>
                      </a:prstGeom>
                    </p:spPr>
                  </p:pic>
                </p:oleObj>
              </mc:Fallback>
            </mc:AlternateContent>
          </a:graphicData>
        </a:graphic>
      </p:graphicFrame>
      <p:sp>
        <p:nvSpPr>
          <p:cNvPr id="6" name="文本框 5"/>
          <p:cNvSpPr txBox="1"/>
          <p:nvPr/>
        </p:nvSpPr>
        <p:spPr>
          <a:xfrm>
            <a:off x="464820" y="4135120"/>
            <a:ext cx="892810" cy="275590"/>
          </a:xfrm>
          <a:prstGeom prst="rect">
            <a:avLst/>
          </a:prstGeom>
          <a:noFill/>
        </p:spPr>
        <p:txBody>
          <a:bodyPr wrap="square" rtlCol="0">
            <a:spAutoFit/>
          </a:bodyPr>
          <a:p>
            <a:r>
              <a:rPr lang="zh-CN" altLang="en-US" sz="1200"/>
              <a:t>输入图像</a:t>
            </a:r>
            <a:endParaRPr lang="en-US" altLang="zh-CN" sz="1200"/>
          </a:p>
        </p:txBody>
      </p:sp>
      <p:graphicFrame>
        <p:nvGraphicFramePr>
          <p:cNvPr id="7" name="对象 6"/>
          <p:cNvGraphicFramePr/>
          <p:nvPr/>
        </p:nvGraphicFramePr>
        <p:xfrm>
          <a:off x="1469390" y="1699260"/>
          <a:ext cx="476885" cy="2484755"/>
        </p:xfrm>
        <a:graphic>
          <a:graphicData uri="http://schemas.openxmlformats.org/presentationml/2006/ole">
            <mc:AlternateContent xmlns:mc="http://schemas.openxmlformats.org/markup-compatibility/2006">
              <mc:Choice xmlns:v="urn:schemas-microsoft-com:vml" Requires="v">
                <p:oleObj spid="_x0000_s8" name="" r:id="rId3" imgW="676275" imgH="1974850" progId="Visio.Drawing.15">
                  <p:embed/>
                </p:oleObj>
              </mc:Choice>
              <mc:Fallback>
                <p:oleObj name="" r:id="rId3" imgW="676275" imgH="1974850" progId="Visio.Drawing.15">
                  <p:embed/>
                  <p:pic>
                    <p:nvPicPr>
                      <p:cNvPr id="0" name="图片 7"/>
                      <p:cNvPicPr/>
                      <p:nvPr/>
                    </p:nvPicPr>
                    <p:blipFill>
                      <a:blip r:embed="rId4"/>
                      <a:stretch>
                        <a:fillRect/>
                      </a:stretch>
                    </p:blipFill>
                    <p:spPr>
                      <a:xfrm>
                        <a:off x="1469390" y="1699260"/>
                        <a:ext cx="476885" cy="2484755"/>
                      </a:xfrm>
                      <a:prstGeom prst="rect">
                        <a:avLst/>
                      </a:prstGeom>
                    </p:spPr>
                  </p:pic>
                </p:oleObj>
              </mc:Fallback>
            </mc:AlternateContent>
          </a:graphicData>
        </a:graphic>
      </p:graphicFrame>
      <p:graphicFrame>
        <p:nvGraphicFramePr>
          <p:cNvPr id="19" name="对象 18"/>
          <p:cNvGraphicFramePr/>
          <p:nvPr/>
        </p:nvGraphicFramePr>
        <p:xfrm>
          <a:off x="1746885" y="1938655"/>
          <a:ext cx="353060" cy="2041525"/>
        </p:xfrm>
        <a:graphic>
          <a:graphicData uri="http://schemas.openxmlformats.org/presentationml/2006/ole">
            <mc:AlternateContent xmlns:mc="http://schemas.openxmlformats.org/markup-compatibility/2006">
              <mc:Choice xmlns:v="urn:schemas-microsoft-com:vml" Requires="v">
                <p:oleObj spid="_x0000_s31" name="" r:id="rId5" imgW="515620" imgH="1609725" progId="Visio.Drawing.15">
                  <p:embed/>
                </p:oleObj>
              </mc:Choice>
              <mc:Fallback>
                <p:oleObj name="" r:id="rId5" imgW="515620" imgH="1609725" progId="Visio.Drawing.15">
                  <p:embed/>
                  <p:pic>
                    <p:nvPicPr>
                      <p:cNvPr id="0" name="图片 30"/>
                      <p:cNvPicPr/>
                      <p:nvPr/>
                    </p:nvPicPr>
                    <p:blipFill>
                      <a:blip r:embed="rId6"/>
                      <a:stretch>
                        <a:fillRect/>
                      </a:stretch>
                    </p:blipFill>
                    <p:spPr>
                      <a:xfrm>
                        <a:off x="1746885" y="1938655"/>
                        <a:ext cx="353060" cy="2041525"/>
                      </a:xfrm>
                      <a:prstGeom prst="rect">
                        <a:avLst/>
                      </a:prstGeom>
                    </p:spPr>
                  </p:pic>
                </p:oleObj>
              </mc:Fallback>
            </mc:AlternateContent>
          </a:graphicData>
        </a:graphic>
      </p:graphicFrame>
      <p:graphicFrame>
        <p:nvGraphicFramePr>
          <p:cNvPr id="37" name="对象 36"/>
          <p:cNvGraphicFramePr/>
          <p:nvPr/>
        </p:nvGraphicFramePr>
        <p:xfrm>
          <a:off x="1878965" y="1938655"/>
          <a:ext cx="339725" cy="2041525"/>
        </p:xfrm>
        <a:graphic>
          <a:graphicData uri="http://schemas.openxmlformats.org/presentationml/2006/ole">
            <mc:AlternateContent xmlns:mc="http://schemas.openxmlformats.org/markup-compatibility/2006">
              <mc:Choice xmlns:v="urn:schemas-microsoft-com:vml" Requires="v">
                <p:oleObj spid="_x0000_s38" name="" r:id="rId7" imgW="515620" imgH="1609725" progId="Visio.Drawing.15">
                  <p:embed/>
                </p:oleObj>
              </mc:Choice>
              <mc:Fallback>
                <p:oleObj name="" r:id="rId7" imgW="515620" imgH="1609725" progId="Visio.Drawing.15">
                  <p:embed/>
                  <p:pic>
                    <p:nvPicPr>
                      <p:cNvPr id="0" name="图片 30"/>
                      <p:cNvPicPr/>
                      <p:nvPr/>
                    </p:nvPicPr>
                    <p:blipFill>
                      <a:blip r:embed="rId6"/>
                      <a:stretch>
                        <a:fillRect/>
                      </a:stretch>
                    </p:blipFill>
                    <p:spPr>
                      <a:xfrm>
                        <a:off x="1878965" y="1938655"/>
                        <a:ext cx="339725" cy="2041525"/>
                      </a:xfrm>
                      <a:prstGeom prst="rect">
                        <a:avLst/>
                      </a:prstGeom>
                    </p:spPr>
                  </p:pic>
                </p:oleObj>
              </mc:Fallback>
            </mc:AlternateContent>
          </a:graphicData>
        </a:graphic>
      </p:graphicFrame>
      <p:graphicFrame>
        <p:nvGraphicFramePr>
          <p:cNvPr id="39" name="对象 38"/>
          <p:cNvGraphicFramePr/>
          <p:nvPr/>
        </p:nvGraphicFramePr>
        <p:xfrm>
          <a:off x="2063115" y="2176780"/>
          <a:ext cx="233680" cy="1574165"/>
        </p:xfrm>
        <a:graphic>
          <a:graphicData uri="http://schemas.openxmlformats.org/presentationml/2006/ole">
            <mc:AlternateContent xmlns:mc="http://schemas.openxmlformats.org/markup-compatibility/2006">
              <mc:Choice xmlns:v="urn:schemas-microsoft-com:vml" Requires="v">
                <p:oleObj spid="_x0000_s40" name="" r:id="rId8" imgW="442595" imgH="1371600" progId="Visio.Drawing.15">
                  <p:embed/>
                </p:oleObj>
              </mc:Choice>
              <mc:Fallback>
                <p:oleObj name="" r:id="rId8" imgW="442595" imgH="1371600" progId="Visio.Drawing.15">
                  <p:embed/>
                  <p:pic>
                    <p:nvPicPr>
                      <p:cNvPr id="0" name="图片 39"/>
                      <p:cNvPicPr/>
                      <p:nvPr/>
                    </p:nvPicPr>
                    <p:blipFill>
                      <a:blip r:embed="rId9"/>
                      <a:stretch>
                        <a:fillRect/>
                      </a:stretch>
                    </p:blipFill>
                    <p:spPr>
                      <a:xfrm>
                        <a:off x="2063115" y="2176780"/>
                        <a:ext cx="233680" cy="1574165"/>
                      </a:xfrm>
                      <a:prstGeom prst="rect">
                        <a:avLst/>
                      </a:prstGeom>
                    </p:spPr>
                  </p:pic>
                </p:oleObj>
              </mc:Fallback>
            </mc:AlternateContent>
          </a:graphicData>
        </a:graphic>
      </p:graphicFrame>
      <p:graphicFrame>
        <p:nvGraphicFramePr>
          <p:cNvPr id="41" name="对象 40"/>
          <p:cNvGraphicFramePr/>
          <p:nvPr/>
        </p:nvGraphicFramePr>
        <p:xfrm>
          <a:off x="2142490" y="2178050"/>
          <a:ext cx="232410" cy="1572895"/>
        </p:xfrm>
        <a:graphic>
          <a:graphicData uri="http://schemas.openxmlformats.org/presentationml/2006/ole">
            <mc:AlternateContent xmlns:mc="http://schemas.openxmlformats.org/markup-compatibility/2006">
              <mc:Choice xmlns:v="urn:schemas-microsoft-com:vml" Requires="v">
                <p:oleObj spid="_x0000_s42" name="" r:id="rId10" imgW="442595" imgH="1371600" progId="Visio.Drawing.15">
                  <p:embed/>
                </p:oleObj>
              </mc:Choice>
              <mc:Fallback>
                <p:oleObj name="" r:id="rId10" imgW="442595" imgH="1371600" progId="Visio.Drawing.15">
                  <p:embed/>
                  <p:pic>
                    <p:nvPicPr>
                      <p:cNvPr id="0" name="图片 41"/>
                      <p:cNvPicPr/>
                      <p:nvPr/>
                    </p:nvPicPr>
                    <p:blipFill>
                      <a:blip r:embed="rId9"/>
                      <a:stretch>
                        <a:fillRect/>
                      </a:stretch>
                    </p:blipFill>
                    <p:spPr>
                      <a:xfrm>
                        <a:off x="2142490" y="2178050"/>
                        <a:ext cx="232410" cy="1572895"/>
                      </a:xfrm>
                      <a:prstGeom prst="rect">
                        <a:avLst/>
                      </a:prstGeom>
                    </p:spPr>
                  </p:pic>
                </p:oleObj>
              </mc:Fallback>
            </mc:AlternateContent>
          </a:graphicData>
        </a:graphic>
      </p:graphicFrame>
      <p:cxnSp>
        <p:nvCxnSpPr>
          <p:cNvPr id="43" name="直接箭头连接符 42"/>
          <p:cNvCxnSpPr/>
          <p:nvPr/>
        </p:nvCxnSpPr>
        <p:spPr>
          <a:xfrm>
            <a:off x="1145540" y="3112770"/>
            <a:ext cx="32353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2374900" y="3102610"/>
            <a:ext cx="226695" cy="1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6" name="图片 45"/>
          <p:cNvPicPr>
            <a:picLocks noChangeAspect="1"/>
          </p:cNvPicPr>
          <p:nvPr/>
        </p:nvPicPr>
        <p:blipFill>
          <a:blip r:embed="rId11"/>
          <a:stretch>
            <a:fillRect/>
          </a:stretch>
        </p:blipFill>
        <p:spPr>
          <a:xfrm>
            <a:off x="2486660" y="2420620"/>
            <a:ext cx="1250950" cy="1189355"/>
          </a:xfrm>
          <a:prstGeom prst="rect">
            <a:avLst/>
          </a:prstGeom>
        </p:spPr>
      </p:pic>
      <p:pic>
        <p:nvPicPr>
          <p:cNvPr id="47" name="图片 46"/>
          <p:cNvPicPr>
            <a:picLocks noChangeAspect="1"/>
          </p:cNvPicPr>
          <p:nvPr/>
        </p:nvPicPr>
        <p:blipFill>
          <a:blip r:embed="rId12"/>
          <a:stretch>
            <a:fillRect/>
          </a:stretch>
        </p:blipFill>
        <p:spPr>
          <a:xfrm>
            <a:off x="2428875" y="4184015"/>
            <a:ext cx="1155700" cy="1117600"/>
          </a:xfrm>
          <a:prstGeom prst="rect">
            <a:avLst/>
          </a:prstGeom>
        </p:spPr>
      </p:pic>
      <p:sp>
        <p:nvSpPr>
          <p:cNvPr id="48" name="下箭头 47"/>
          <p:cNvSpPr/>
          <p:nvPr/>
        </p:nvSpPr>
        <p:spPr>
          <a:xfrm>
            <a:off x="2926080" y="3966210"/>
            <a:ext cx="161290" cy="29273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9" name="曲线连接符 48"/>
          <p:cNvCxnSpPr/>
          <p:nvPr/>
        </p:nvCxnSpPr>
        <p:spPr>
          <a:xfrm>
            <a:off x="3576320" y="4222750"/>
            <a:ext cx="482600" cy="222250"/>
          </a:xfrm>
          <a:prstGeom prst="curvedConnector3">
            <a:avLst>
              <a:gd name="adj1" fmla="val 5013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曲线连接符 49"/>
          <p:cNvCxnSpPr/>
          <p:nvPr/>
        </p:nvCxnSpPr>
        <p:spPr>
          <a:xfrm>
            <a:off x="3576320" y="5038090"/>
            <a:ext cx="453390" cy="197485"/>
          </a:xfrm>
          <a:prstGeom prst="curvedConnector3">
            <a:avLst>
              <a:gd name="adj1" fmla="val 50140"/>
            </a:avLst>
          </a:prstGeom>
          <a:ln>
            <a:tailEnd type="arrow"/>
          </a:ln>
        </p:spPr>
        <p:style>
          <a:lnRef idx="1">
            <a:schemeClr val="accent1"/>
          </a:lnRef>
          <a:fillRef idx="0">
            <a:schemeClr val="accent1"/>
          </a:fillRef>
          <a:effectRef idx="0">
            <a:schemeClr val="accent1"/>
          </a:effectRef>
          <a:fontRef idx="minor">
            <a:schemeClr val="tx1"/>
          </a:fontRef>
        </p:style>
      </p:cxnSp>
      <p:pic>
        <p:nvPicPr>
          <p:cNvPr id="51" name="图片 50"/>
          <p:cNvPicPr>
            <a:picLocks noChangeAspect="1"/>
          </p:cNvPicPr>
          <p:nvPr/>
        </p:nvPicPr>
        <p:blipFill>
          <a:blip r:embed="rId13"/>
          <a:stretch>
            <a:fillRect/>
          </a:stretch>
        </p:blipFill>
        <p:spPr>
          <a:xfrm>
            <a:off x="4029710" y="3966845"/>
            <a:ext cx="689610" cy="1793240"/>
          </a:xfrm>
          <a:prstGeom prst="rect">
            <a:avLst/>
          </a:prstGeom>
        </p:spPr>
      </p:pic>
      <p:pic>
        <p:nvPicPr>
          <p:cNvPr id="52" name="图片 51"/>
          <p:cNvPicPr>
            <a:picLocks noChangeAspect="1"/>
          </p:cNvPicPr>
          <p:nvPr/>
        </p:nvPicPr>
        <p:blipFill>
          <a:blip r:embed="rId14"/>
          <a:stretch>
            <a:fillRect/>
          </a:stretch>
        </p:blipFill>
        <p:spPr>
          <a:xfrm>
            <a:off x="3810635" y="2385695"/>
            <a:ext cx="1016000" cy="1454150"/>
          </a:xfrm>
          <a:prstGeom prst="rect">
            <a:avLst/>
          </a:prstGeom>
        </p:spPr>
      </p:pic>
      <p:cxnSp>
        <p:nvCxnSpPr>
          <p:cNvPr id="54" name="直接箭头连接符 53"/>
          <p:cNvCxnSpPr>
            <a:endCxn id="52" idx="1"/>
          </p:cNvCxnSpPr>
          <p:nvPr/>
        </p:nvCxnSpPr>
        <p:spPr>
          <a:xfrm flipV="1">
            <a:off x="3649345" y="3107055"/>
            <a:ext cx="161290"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2733040" y="3734435"/>
            <a:ext cx="528955" cy="229870"/>
          </a:xfrm>
          <a:prstGeom prst="rect">
            <a:avLst/>
          </a:prstGeom>
          <a:noFill/>
        </p:spPr>
        <p:txBody>
          <a:bodyPr wrap="square" rtlCol="0">
            <a:spAutoFit/>
          </a:bodyPr>
          <a:p>
            <a:r>
              <a:rPr lang="zh-CN" altLang="en-US" sz="900"/>
              <a:t>特征图</a:t>
            </a:r>
            <a:endParaRPr lang="zh-CN" altLang="en-US" sz="900"/>
          </a:p>
        </p:txBody>
      </p:sp>
      <p:sp>
        <p:nvSpPr>
          <p:cNvPr id="58" name="文本框 57"/>
          <p:cNvSpPr txBox="1"/>
          <p:nvPr/>
        </p:nvSpPr>
        <p:spPr>
          <a:xfrm>
            <a:off x="2664460" y="5391785"/>
            <a:ext cx="528955" cy="229870"/>
          </a:xfrm>
          <a:prstGeom prst="rect">
            <a:avLst/>
          </a:prstGeom>
          <a:noFill/>
        </p:spPr>
        <p:txBody>
          <a:bodyPr wrap="square" rtlCol="0">
            <a:spAutoFit/>
          </a:bodyPr>
          <a:p>
            <a:r>
              <a:rPr lang="zh-CN" altLang="en-US" sz="900"/>
              <a:t>特征图</a:t>
            </a:r>
            <a:endParaRPr lang="zh-CN" altLang="en-US" sz="900"/>
          </a:p>
        </p:txBody>
      </p:sp>
      <p:sp>
        <p:nvSpPr>
          <p:cNvPr id="61" name="圆角矩形 60"/>
          <p:cNvSpPr/>
          <p:nvPr/>
        </p:nvSpPr>
        <p:spPr>
          <a:xfrm>
            <a:off x="3996055" y="2011680"/>
            <a:ext cx="905510" cy="32448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900"/>
              <a:t>多尺度模块</a:t>
            </a:r>
            <a:endParaRPr lang="zh-CN" altLang="en-US" sz="900"/>
          </a:p>
        </p:txBody>
      </p:sp>
      <p:sp>
        <p:nvSpPr>
          <p:cNvPr id="62" name="圆角矩形 61"/>
          <p:cNvSpPr/>
          <p:nvPr/>
        </p:nvSpPr>
        <p:spPr>
          <a:xfrm>
            <a:off x="3952240" y="5810885"/>
            <a:ext cx="905510" cy="32448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900"/>
              <a:t>局部特征</a:t>
            </a:r>
            <a:r>
              <a:rPr lang="zh-CN" altLang="en-US" sz="900"/>
              <a:t>模块</a:t>
            </a:r>
            <a:endParaRPr lang="zh-CN" altLang="en-US" sz="900"/>
          </a:p>
        </p:txBody>
      </p:sp>
      <p:cxnSp>
        <p:nvCxnSpPr>
          <p:cNvPr id="63" name="直接箭头连接符 62"/>
          <p:cNvCxnSpPr/>
          <p:nvPr/>
        </p:nvCxnSpPr>
        <p:spPr>
          <a:xfrm>
            <a:off x="4913630" y="3009265"/>
            <a:ext cx="532765" cy="4591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V="1">
            <a:off x="4834255" y="4037330"/>
            <a:ext cx="593725" cy="8877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781175" y="198755"/>
            <a:ext cx="9284970" cy="2771140"/>
          </a:xfrm>
          <a:prstGeom prst="rect">
            <a:avLst/>
          </a:prstGeom>
        </p:spPr>
      </p:pic>
      <p:sp>
        <p:nvSpPr>
          <p:cNvPr id="4" name="矩形 3"/>
          <p:cNvSpPr/>
          <p:nvPr/>
        </p:nvSpPr>
        <p:spPr>
          <a:xfrm>
            <a:off x="2534285" y="3401060"/>
            <a:ext cx="819785" cy="3797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2484120" y="4213860"/>
            <a:ext cx="819785" cy="3797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a:off x="3575050" y="3401060"/>
            <a:ext cx="875030" cy="29400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p:cNvSpPr txBox="1"/>
          <p:nvPr/>
        </p:nvSpPr>
        <p:spPr>
          <a:xfrm>
            <a:off x="1270635" y="1998345"/>
            <a:ext cx="8248650" cy="2214880"/>
          </a:xfrm>
          <a:prstGeom prst="rect">
            <a:avLst/>
          </a:prstGeom>
          <a:noFill/>
        </p:spPr>
        <p:txBody>
          <a:bodyPr wrap="square" rtlCol="0" anchor="t">
            <a:spAutoFit/>
          </a:bodyPr>
          <a:lstStyle/>
          <a:p>
            <a:r>
              <a:rPr lang="en-US" altLang="zh-CN"/>
              <a:t>       </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在计算机视觉和机器学习领域，已经探索了各种面部表情识别 (FER) 系统来对来自面部表示的表情信息进行编码。早在 20 世纪，Ekman 和 Friesen  根据跨文化研究定义了六种基本情绪。这些典型的面部表情是愤怒、厌恶、恐惧、快乐、悲伤和惊讶。轻蔑和中性随后被添加为基本情绪之一。</a:t>
            </a:r>
            <a:endParaRPr lang="zh-CN" altLang="en-US"/>
          </a:p>
          <a:p>
            <a:r>
              <a:rPr lang="en-US" altLang="zh-CN"/>
              <a:t>      </a:t>
            </a:r>
            <a:endParaRPr lang="en-US" altLang="zh-CN"/>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24305" y="857885"/>
            <a:ext cx="6130925" cy="455930"/>
          </a:xfrm>
        </p:spPr>
        <p:txBody>
          <a:bodyPr/>
          <a:lstStyle/>
          <a:p>
            <a:pPr>
              <a:lnSpc>
                <a:spcPct val="120000"/>
              </a:lnSpc>
            </a:pPr>
            <a:r>
              <a:rPr lang="en-US" altLang="zh-CN" dirty="0">
                <a:latin typeface="+mn-lt"/>
                <a:ea typeface="+mn-ea"/>
                <a:cs typeface="+mn-ea"/>
                <a:sym typeface="+mn-lt"/>
              </a:rPr>
              <a:t>Facial Expression Recognition</a:t>
            </a:r>
            <a:r>
              <a:rPr lang="zh-CN" altLang="en-US" dirty="0">
                <a:latin typeface="+mn-lt"/>
                <a:ea typeface="+mn-ea"/>
                <a:cs typeface="+mn-ea"/>
                <a:sym typeface="+mn-lt"/>
              </a:rPr>
              <a:t>（</a:t>
            </a:r>
            <a:r>
              <a:rPr lang="en-US" altLang="zh-CN" dirty="0">
                <a:latin typeface="+mn-lt"/>
                <a:ea typeface="+mn-ea"/>
                <a:cs typeface="+mn-ea"/>
                <a:sym typeface="+mn-lt"/>
              </a:rPr>
              <a:t>FER</a:t>
            </a:r>
            <a:r>
              <a:rPr lang="zh-CN" altLang="en-US" dirty="0">
                <a:latin typeface="+mn-lt"/>
                <a:ea typeface="+mn-ea"/>
                <a:cs typeface="+mn-ea"/>
                <a:sym typeface="+mn-lt"/>
              </a:rPr>
              <a:t>）</a:t>
            </a:r>
            <a:r>
              <a:rPr lang="en-US" altLang="zh-CN" dirty="0">
                <a:latin typeface="+mn-lt"/>
                <a:ea typeface="+mn-ea"/>
                <a:cs typeface="+mn-ea"/>
                <a:sym typeface="+mn-lt"/>
              </a:rPr>
              <a:t> </a:t>
            </a:r>
            <a:endParaRPr lang="en-US" altLang="zh-CN" dirty="0">
              <a:latin typeface="+mn-lt"/>
              <a:ea typeface="+mn-ea"/>
              <a:cs typeface="+mn-ea"/>
              <a:sym typeface="+mn-lt"/>
            </a:endParaRPr>
          </a:p>
        </p:txBody>
      </p:sp>
      <p:sp>
        <p:nvSpPr>
          <p:cNvPr id="12" name="矩形 259"/>
          <p:cNvSpPr>
            <a:spLocks noChangeArrowheads="1"/>
          </p:cNvSpPr>
          <p:nvPr/>
        </p:nvSpPr>
        <p:spPr bwMode="auto">
          <a:xfrm>
            <a:off x="10330399" y="5987106"/>
            <a:ext cx="877300"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None/>
            </a:pPr>
            <a:r>
              <a:rPr lang="zh-CN" altLang="en-US" sz="1800" dirty="0">
                <a:latin typeface="+mn-lt"/>
                <a:ea typeface="+mn-ea"/>
                <a:cs typeface="+mn-ea"/>
                <a:sym typeface="+mn-lt"/>
              </a:rPr>
              <a:t>第</a:t>
            </a:r>
            <a:r>
              <a:rPr lang="en-US" altLang="zh-CN" sz="1800" dirty="0">
                <a:latin typeface="+mn-lt"/>
                <a:ea typeface="+mn-ea"/>
                <a:cs typeface="+mn-ea"/>
                <a:sym typeface="+mn-lt"/>
              </a:rPr>
              <a:t>3</a:t>
            </a:r>
            <a:r>
              <a:rPr lang="zh-CN" altLang="en-US" sz="1800" dirty="0">
                <a:latin typeface="+mn-lt"/>
                <a:ea typeface="+mn-ea"/>
                <a:cs typeface="+mn-ea"/>
                <a:sym typeface="+mn-lt"/>
              </a:rPr>
              <a:t>页</a:t>
            </a:r>
            <a:endParaRPr lang="en-US" altLang="zh-CN" sz="1800" dirty="0">
              <a:latin typeface="+mn-lt"/>
              <a:ea typeface="+mn-ea"/>
              <a:cs typeface="+mn-ea"/>
              <a:sym typeface="+mn-lt"/>
            </a:endParaRPr>
          </a:p>
        </p:txBody>
      </p:sp>
      <p:pic>
        <p:nvPicPr>
          <p:cNvPr id="13" name="图片 12"/>
          <p:cNvPicPr>
            <a:picLocks noChangeAspect="1"/>
          </p:cNvPicPr>
          <p:nvPr/>
        </p:nvPicPr>
        <p:blipFill>
          <a:blip r:embed="rId1"/>
          <a:stretch>
            <a:fillRect/>
          </a:stretch>
        </p:blipFill>
        <p:spPr>
          <a:xfrm>
            <a:off x="1083945" y="1918335"/>
            <a:ext cx="5547995" cy="2865755"/>
          </a:xfrm>
          <a:prstGeom prst="rect">
            <a:avLst/>
          </a:prstGeom>
        </p:spPr>
      </p:pic>
      <p:sp>
        <p:nvSpPr>
          <p:cNvPr id="14" name="文本框 13"/>
          <p:cNvSpPr txBox="1"/>
          <p:nvPr/>
        </p:nvSpPr>
        <p:spPr>
          <a:xfrm>
            <a:off x="2292350" y="5083810"/>
            <a:ext cx="3439160" cy="368300"/>
          </a:xfrm>
          <a:prstGeom prst="rect">
            <a:avLst/>
          </a:prstGeom>
          <a:noFill/>
        </p:spPr>
        <p:txBody>
          <a:bodyPr wrap="square" rtlCol="0" anchor="t">
            <a:spAutoFit/>
          </a:bodyPr>
          <a:lstStyle/>
          <a:p>
            <a:r>
              <a:rPr lang="zh-CN" altLang="en-US"/>
              <a:t>RAF-DB数据集中部分数据示例</a:t>
            </a:r>
            <a:endParaRPr lang="zh-CN" altLang="en-US"/>
          </a:p>
        </p:txBody>
      </p:sp>
      <p:sp>
        <p:nvSpPr>
          <p:cNvPr id="15" name="文本框 14"/>
          <p:cNvSpPr txBox="1"/>
          <p:nvPr/>
        </p:nvSpPr>
        <p:spPr>
          <a:xfrm>
            <a:off x="7555865" y="1782445"/>
            <a:ext cx="3507105" cy="368300"/>
          </a:xfrm>
          <a:prstGeom prst="rect">
            <a:avLst/>
          </a:prstGeom>
          <a:noFill/>
        </p:spPr>
        <p:txBody>
          <a:bodyPr wrap="square" rtlCol="0" anchor="t">
            <a:spAutoFit/>
          </a:bodyPr>
          <a:lstStyle/>
          <a:p>
            <a:pPr fontAlgn="auto" latinLnBrk="1"/>
            <a:r>
              <a:rPr lang="en-US" altLang="zh-CN"/>
              <a:t>       </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24" name="文本框 23"/>
          <p:cNvSpPr txBox="1"/>
          <p:nvPr/>
        </p:nvSpPr>
        <p:spPr>
          <a:xfrm>
            <a:off x="2885402" y="2443843"/>
            <a:ext cx="1643399" cy="2215991"/>
          </a:xfrm>
          <a:prstGeom prst="rect">
            <a:avLst/>
          </a:prstGeom>
          <a:noFill/>
        </p:spPr>
        <p:txBody>
          <a:bodyPr wrap="none" rtlCol="0">
            <a:spAutoFit/>
          </a:bodyPr>
          <a:lstStyle>
            <a:defPPr>
              <a:defRPr lang="zh-CN"/>
            </a:defPPr>
            <a:lvl1pPr algn="ctr">
              <a:defRPr sz="13800">
                <a:solidFill>
                  <a:schemeClr val="bg1"/>
                </a:solidFill>
                <a:latin typeface="Agency FB" panose="020B0503020202020204" pitchFamily="34" charset="0"/>
                <a:cs typeface="+mn-ea"/>
              </a:defRPr>
            </a:lvl1pPr>
          </a:lstStyle>
          <a:p>
            <a:r>
              <a:rPr lang="en-US" altLang="zh-CN" dirty="0">
                <a:sym typeface="+mn-lt"/>
              </a:rPr>
              <a:t>02</a:t>
            </a:r>
            <a:endParaRPr lang="zh-CN" altLang="en-US" dirty="0">
              <a:sym typeface="+mn-lt"/>
            </a:endParaRPr>
          </a:p>
        </p:txBody>
      </p:sp>
      <p:sp>
        <p:nvSpPr>
          <p:cNvPr id="25" name="文本框 24"/>
          <p:cNvSpPr txBox="1"/>
          <p:nvPr/>
        </p:nvSpPr>
        <p:spPr>
          <a:xfrm>
            <a:off x="4859369" y="2815327"/>
            <a:ext cx="4238307" cy="1445260"/>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bg1"/>
                </a:solidFill>
                <a:cs typeface="+mn-ea"/>
                <a:sym typeface="+mn-lt"/>
              </a:rPr>
              <a:t>国内外研究现状及意义</a:t>
            </a:r>
            <a:endParaRPr lang="zh-CN" altLang="en-US" sz="4400" b="1" dirty="0">
              <a:solidFill>
                <a:schemeClr val="bg1"/>
              </a:solidFill>
              <a:cs typeface="+mn-ea"/>
              <a:sym typeface="+mn-lt"/>
            </a:endParaRP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259"/>
          <p:cNvSpPr>
            <a:spLocks noChangeArrowheads="1"/>
          </p:cNvSpPr>
          <p:nvPr/>
        </p:nvSpPr>
        <p:spPr bwMode="auto">
          <a:xfrm>
            <a:off x="10330399" y="5987106"/>
            <a:ext cx="877300"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None/>
            </a:pPr>
            <a:r>
              <a:rPr lang="zh-CN" altLang="en-US" sz="1800" dirty="0">
                <a:latin typeface="+mn-lt"/>
                <a:ea typeface="+mn-ea"/>
                <a:cs typeface="+mn-ea"/>
                <a:sym typeface="+mn-lt"/>
              </a:rPr>
              <a:t>第</a:t>
            </a:r>
            <a:r>
              <a:rPr lang="en-US" altLang="zh-CN" sz="1800" dirty="0">
                <a:latin typeface="+mn-lt"/>
                <a:ea typeface="+mn-ea"/>
                <a:cs typeface="+mn-ea"/>
                <a:sym typeface="+mn-lt"/>
              </a:rPr>
              <a:t>6</a:t>
            </a:r>
            <a:r>
              <a:rPr lang="zh-CN" altLang="en-US" sz="1800" dirty="0">
                <a:latin typeface="+mn-lt"/>
                <a:ea typeface="+mn-ea"/>
                <a:cs typeface="+mn-ea"/>
                <a:sym typeface="+mn-lt"/>
              </a:rPr>
              <a:t>页</a:t>
            </a:r>
            <a:endParaRPr lang="en-US" altLang="zh-CN" sz="1800" dirty="0">
              <a:latin typeface="+mn-lt"/>
              <a:ea typeface="+mn-ea"/>
              <a:cs typeface="+mn-ea"/>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a:lnSpc>
                <a:spcPct val="120000"/>
              </a:lnSpc>
            </a:pPr>
            <a:r>
              <a:rPr lang="zh-CN" altLang="en-US" dirty="0">
                <a:latin typeface="+mn-lt"/>
                <a:ea typeface="+mn-ea"/>
                <a:cs typeface="+mn-ea"/>
                <a:sym typeface="+mn-lt"/>
              </a:rPr>
              <a:t>国内外研究现状</a:t>
            </a:r>
            <a:endParaRPr lang="zh-CN" altLang="en-US" dirty="0">
              <a:latin typeface="+mn-lt"/>
              <a:ea typeface="+mn-ea"/>
              <a:cs typeface="+mn-ea"/>
              <a:sym typeface="+mn-lt"/>
            </a:endParaRPr>
          </a:p>
        </p:txBody>
      </p:sp>
      <p:grpSp>
        <p:nvGrpSpPr>
          <p:cNvPr id="11" name="组合 10"/>
          <p:cNvGrpSpPr/>
          <p:nvPr/>
        </p:nvGrpSpPr>
        <p:grpSpPr>
          <a:xfrm>
            <a:off x="1485265" y="1960245"/>
            <a:ext cx="5734050" cy="3921579"/>
            <a:chOff x="1474030" y="1802903"/>
            <a:chExt cx="2935782" cy="4391870"/>
          </a:xfrm>
        </p:grpSpPr>
        <p:sp>
          <p:nvSpPr>
            <p:cNvPr id="31" name="Rectangle 24"/>
            <p:cNvSpPr>
              <a:spLocks noChangeArrowheads="1"/>
            </p:cNvSpPr>
            <p:nvPr/>
          </p:nvSpPr>
          <p:spPr bwMode="auto">
            <a:xfrm>
              <a:off x="1474030" y="1802903"/>
              <a:ext cx="2935782" cy="4310749"/>
            </a:xfrm>
            <a:prstGeom prst="rect">
              <a:avLst/>
            </a:prstGeom>
            <a:solidFill>
              <a:schemeClr val="bg1"/>
            </a:solidFill>
            <a:ln>
              <a:noFill/>
            </a:ln>
            <a:effectLst>
              <a:innerShdw blurRad="76200">
                <a:prstClr val="black"/>
              </a:innerShdw>
            </a:effectLst>
          </p:spPr>
          <p:txBody>
            <a:bodyPr/>
            <a:lstStyle/>
            <a:p>
              <a:pPr>
                <a:lnSpc>
                  <a:spcPct val="120000"/>
                </a:lnSpc>
              </a:pPr>
              <a:endParaRPr lang="zh-CN" altLang="zh-CN">
                <a:cs typeface="+mn-ea"/>
                <a:sym typeface="+mn-lt"/>
              </a:endParaRPr>
            </a:p>
          </p:txBody>
        </p:sp>
        <p:sp>
          <p:nvSpPr>
            <p:cNvPr id="32" name="Freeform 25"/>
            <p:cNvSpPr/>
            <p:nvPr/>
          </p:nvSpPr>
          <p:spPr bwMode="auto">
            <a:xfrm>
              <a:off x="1474030" y="1802903"/>
              <a:ext cx="1139938" cy="1334560"/>
            </a:xfrm>
            <a:custGeom>
              <a:avLst/>
              <a:gdLst>
                <a:gd name="T0" fmla="*/ 64 w 64"/>
                <a:gd name="T1" fmla="*/ 21 h 75"/>
                <a:gd name="T2" fmla="*/ 59 w 64"/>
                <a:gd name="T3" fmla="*/ 0 h 75"/>
                <a:gd name="T4" fmla="*/ 0 w 64"/>
                <a:gd name="T5" fmla="*/ 0 h 75"/>
                <a:gd name="T6" fmla="*/ 0 w 64"/>
                <a:gd name="T7" fmla="*/ 74 h 75"/>
                <a:gd name="T8" fmla="*/ 10 w 64"/>
                <a:gd name="T9" fmla="*/ 75 h 75"/>
                <a:gd name="T10" fmla="*/ 64 w 64"/>
                <a:gd name="T11" fmla="*/ 21 h 75"/>
              </a:gdLst>
              <a:ahLst/>
              <a:cxnLst>
                <a:cxn ang="0">
                  <a:pos x="T0" y="T1"/>
                </a:cxn>
                <a:cxn ang="0">
                  <a:pos x="T2" y="T3"/>
                </a:cxn>
                <a:cxn ang="0">
                  <a:pos x="T4" y="T5"/>
                </a:cxn>
                <a:cxn ang="0">
                  <a:pos x="T6" y="T7"/>
                </a:cxn>
                <a:cxn ang="0">
                  <a:pos x="T8" y="T9"/>
                </a:cxn>
                <a:cxn ang="0">
                  <a:pos x="T10" y="T11"/>
                </a:cxn>
              </a:cxnLst>
              <a:rect l="0" t="0" r="r" b="b"/>
              <a:pathLst>
                <a:path w="64" h="75">
                  <a:moveTo>
                    <a:pt x="64" y="21"/>
                  </a:moveTo>
                  <a:cubicBezTo>
                    <a:pt x="64" y="14"/>
                    <a:pt x="62" y="7"/>
                    <a:pt x="59" y="0"/>
                  </a:cubicBezTo>
                  <a:cubicBezTo>
                    <a:pt x="0" y="0"/>
                    <a:pt x="0" y="0"/>
                    <a:pt x="0" y="0"/>
                  </a:cubicBezTo>
                  <a:cubicBezTo>
                    <a:pt x="0" y="74"/>
                    <a:pt x="0" y="74"/>
                    <a:pt x="0" y="74"/>
                  </a:cubicBezTo>
                  <a:cubicBezTo>
                    <a:pt x="3" y="75"/>
                    <a:pt x="7" y="75"/>
                    <a:pt x="10" y="75"/>
                  </a:cubicBezTo>
                  <a:cubicBezTo>
                    <a:pt x="40" y="75"/>
                    <a:pt x="64" y="51"/>
                    <a:pt x="64" y="21"/>
                  </a:cubicBezTo>
                  <a:close/>
                </a:path>
              </a:pathLst>
            </a:custGeom>
            <a:solidFill>
              <a:srgbClr val="244C89"/>
            </a:solidFill>
            <a:ln>
              <a:noFill/>
            </a:ln>
            <a:effectLst>
              <a:outerShdw blurRad="38100" dist="38100" dir="2700000" algn="tl" rotWithShape="0">
                <a:prstClr val="black">
                  <a:alpha val="43000"/>
                </a:prstClr>
              </a:outerShdw>
            </a:effectLst>
          </p:spPr>
          <p:txBody>
            <a:bodyPr/>
            <a:lstStyle/>
            <a:p>
              <a:pPr fontAlgn="auto">
                <a:lnSpc>
                  <a:spcPct val="120000"/>
                </a:lnSpc>
                <a:defRPr/>
              </a:pPr>
              <a:endParaRPr lang="en-US">
                <a:cs typeface="+mn-ea"/>
                <a:sym typeface="+mn-lt"/>
              </a:endParaRPr>
            </a:p>
          </p:txBody>
        </p:sp>
        <p:sp>
          <p:nvSpPr>
            <p:cNvPr id="33" name="TextBox 18"/>
            <p:cNvSpPr txBox="1"/>
            <p:nvPr/>
          </p:nvSpPr>
          <p:spPr>
            <a:xfrm>
              <a:off x="1696039" y="2045551"/>
              <a:ext cx="945313" cy="868462"/>
            </a:xfrm>
            <a:prstGeom prst="rect">
              <a:avLst/>
            </a:prstGeom>
            <a:noFill/>
          </p:spPr>
          <p:txBody>
            <a:bodyPr>
              <a:spAutoFit/>
            </a:bodyPr>
            <a:lstStyle>
              <a:lvl1pPr>
                <a:defRPr>
                  <a:solidFill>
                    <a:schemeClr val="tx1"/>
                  </a:solidFill>
                  <a:latin typeface="Rockwell" panose="02060603020205020403" pitchFamily="18" charset="0"/>
                </a:defRPr>
              </a:lvl1pPr>
              <a:lvl2pPr marL="742950" indent="-285750">
                <a:defRPr>
                  <a:solidFill>
                    <a:schemeClr val="tx1"/>
                  </a:solidFill>
                  <a:latin typeface="Rockwell" panose="02060603020205020403" pitchFamily="18" charset="0"/>
                </a:defRPr>
              </a:lvl2pPr>
              <a:lvl3pPr marL="1143000" indent="-228600">
                <a:defRPr>
                  <a:solidFill>
                    <a:schemeClr val="tx1"/>
                  </a:solidFill>
                  <a:latin typeface="Rockwell" panose="02060603020205020403" pitchFamily="18" charset="0"/>
                </a:defRPr>
              </a:lvl3pPr>
              <a:lvl4pPr marL="1600200" indent="-228600">
                <a:defRPr>
                  <a:solidFill>
                    <a:schemeClr val="tx1"/>
                  </a:solidFill>
                  <a:latin typeface="Rockwell" panose="02060603020205020403" pitchFamily="18" charset="0"/>
                </a:defRPr>
              </a:lvl4pPr>
              <a:lvl5pPr marL="2057400" indent="-228600">
                <a:defRPr>
                  <a:solidFill>
                    <a:schemeClr val="tx1"/>
                  </a:solidFill>
                  <a:latin typeface="Rockwell" panose="02060603020205020403" pitchFamily="18" charset="0"/>
                </a:defRPr>
              </a:lvl5pPr>
              <a:lvl6pPr marL="2514600" indent="-228600" fontAlgn="base">
                <a:spcBef>
                  <a:spcPct val="0"/>
                </a:spcBef>
                <a:spcAft>
                  <a:spcPct val="0"/>
                </a:spcAft>
                <a:defRPr>
                  <a:solidFill>
                    <a:schemeClr val="tx1"/>
                  </a:solidFill>
                  <a:latin typeface="Rockwell" panose="02060603020205020403" pitchFamily="18" charset="0"/>
                </a:defRPr>
              </a:lvl6pPr>
              <a:lvl7pPr marL="2971800" indent="-228600" fontAlgn="base">
                <a:spcBef>
                  <a:spcPct val="0"/>
                </a:spcBef>
                <a:spcAft>
                  <a:spcPct val="0"/>
                </a:spcAft>
                <a:defRPr>
                  <a:solidFill>
                    <a:schemeClr val="tx1"/>
                  </a:solidFill>
                  <a:latin typeface="Rockwell" panose="02060603020205020403" pitchFamily="18" charset="0"/>
                </a:defRPr>
              </a:lvl7pPr>
              <a:lvl8pPr marL="3429000" indent="-228600" fontAlgn="base">
                <a:spcBef>
                  <a:spcPct val="0"/>
                </a:spcBef>
                <a:spcAft>
                  <a:spcPct val="0"/>
                </a:spcAft>
                <a:defRPr>
                  <a:solidFill>
                    <a:schemeClr val="tx1"/>
                  </a:solidFill>
                  <a:latin typeface="Rockwell" panose="02060603020205020403" pitchFamily="18" charset="0"/>
                </a:defRPr>
              </a:lvl8pPr>
              <a:lvl9pPr marL="3886200" indent="-228600" fontAlgn="base">
                <a:spcBef>
                  <a:spcPct val="0"/>
                </a:spcBef>
                <a:spcAft>
                  <a:spcPct val="0"/>
                </a:spcAft>
                <a:defRPr>
                  <a:solidFill>
                    <a:schemeClr val="tx1"/>
                  </a:solidFill>
                  <a:latin typeface="Rockwell" panose="02060603020205020403" pitchFamily="18" charset="0"/>
                </a:defRPr>
              </a:lvl9pPr>
            </a:lstStyle>
            <a:p>
              <a:pPr>
                <a:lnSpc>
                  <a:spcPct val="120000"/>
                </a:lnSpc>
              </a:pPr>
              <a:endParaRPr lang="en-US" altLang="zh-CN" sz="3600" dirty="0">
                <a:solidFill>
                  <a:schemeClr val="bg1"/>
                </a:solidFill>
                <a:latin typeface="+mn-lt"/>
                <a:cs typeface="+mn-ea"/>
                <a:sym typeface="+mn-lt"/>
              </a:endParaRPr>
            </a:p>
          </p:txBody>
        </p:sp>
        <p:sp>
          <p:nvSpPr>
            <p:cNvPr id="34" name="文本框 33"/>
            <p:cNvSpPr txBox="1"/>
            <p:nvPr/>
          </p:nvSpPr>
          <p:spPr>
            <a:xfrm>
              <a:off x="1607478" y="3073528"/>
              <a:ext cx="2668885" cy="3121245"/>
            </a:xfrm>
            <a:prstGeom prst="rect">
              <a:avLst/>
            </a:prstGeom>
            <a:noFill/>
          </p:spPr>
          <p:txBody>
            <a:bodyPr wrap="square" rtlCol="0">
              <a:spAutoFit/>
            </a:bodyPr>
            <a:lstStyle/>
            <a:p>
              <a:pPr>
                <a:buFont typeface="Arial" panose="020B0604020202020204" pitchFamily="34" charset="0"/>
                <a:buChar char="•"/>
              </a:pPr>
              <a:r>
                <a:rPr lang="en-US" altLang="zh-CN" sz="2400" b="1" dirty="0">
                  <a:solidFill>
                    <a:srgbClr val="4F4F4F"/>
                  </a:solidFill>
                  <a:latin typeface="PingFang SC"/>
                </a:rPr>
                <a:t> MAD MSAD</a:t>
              </a:r>
              <a:r>
                <a:rPr lang="en-US" altLang="zh-CN" sz="2400" baseline="30000" dirty="0">
                  <a:solidFill>
                    <a:srgbClr val="4F4F4F"/>
                  </a:solidFill>
                  <a:effectLst/>
                  <a:latin typeface="PingFang SC"/>
                </a:rPr>
                <a:t>[1]</a:t>
              </a:r>
              <a:endParaRPr lang="en-US" altLang="zh-CN" sz="2400" baseline="30000" dirty="0">
                <a:solidFill>
                  <a:srgbClr val="4F4F4F"/>
                </a:solidFill>
                <a:effectLst/>
                <a:latin typeface="PingFang SC"/>
              </a:endParaRPr>
            </a:p>
            <a:p>
              <a:pPr>
                <a:buFont typeface="Arial" panose="020B0604020202020204" pitchFamily="34" charset="0"/>
                <a:buChar char="•"/>
              </a:pPr>
              <a:r>
                <a:rPr lang="en-US" altLang="zh-CN" sz="2400" b="1" dirty="0">
                  <a:solidFill>
                    <a:srgbClr val="4F4F4F"/>
                  </a:solidFill>
                  <a:latin typeface="PingFang SC"/>
                </a:rPr>
                <a:t> POSTER</a:t>
              </a:r>
              <a:r>
                <a:rPr lang="en-US" altLang="zh-CN" sz="2400" baseline="30000" dirty="0">
                  <a:solidFill>
                    <a:srgbClr val="4F4F4F"/>
                  </a:solidFill>
                  <a:effectLst/>
                  <a:latin typeface="PingFang SC"/>
                </a:rPr>
                <a:t>[2]</a:t>
              </a:r>
              <a:endParaRPr lang="en-US" altLang="zh-CN" sz="2400" baseline="30000" dirty="0">
                <a:solidFill>
                  <a:srgbClr val="4F4F4F"/>
                </a:solidFill>
                <a:effectLst/>
                <a:latin typeface="PingFang SC"/>
              </a:endParaRPr>
            </a:p>
            <a:p>
              <a:pPr>
                <a:buFont typeface="Arial" panose="020B0604020202020204" pitchFamily="34" charset="0"/>
                <a:buChar char="•"/>
              </a:pPr>
              <a:r>
                <a:rPr lang="en-US" altLang="zh-CN" sz="2400" b="1" dirty="0">
                  <a:solidFill>
                    <a:srgbClr val="4F4F4F"/>
                  </a:solidFill>
                  <a:latin typeface="PingFang SC"/>
                </a:rPr>
                <a:t> EAC</a:t>
              </a:r>
              <a:r>
                <a:rPr lang="en-US" altLang="zh-CN" sz="2400" baseline="30000" dirty="0">
                  <a:solidFill>
                    <a:srgbClr val="4F4F4F"/>
                  </a:solidFill>
                  <a:latin typeface="PingFang SC"/>
                </a:rPr>
                <a:t>[3]</a:t>
              </a:r>
              <a:endParaRPr lang="en-US" altLang="zh-CN" sz="2400" baseline="30000" dirty="0">
                <a:solidFill>
                  <a:srgbClr val="4F4F4F"/>
                </a:solidFill>
                <a:latin typeface="PingFang SC"/>
              </a:endParaRPr>
            </a:p>
            <a:p>
              <a:pPr algn="l">
                <a:buFont typeface="Arial" panose="020B0604020202020204" pitchFamily="34" charset="0"/>
                <a:buChar char="•"/>
              </a:pPr>
              <a:r>
                <a:rPr lang="en-US" altLang="zh-CN" sz="2400" b="1" dirty="0">
                  <a:solidFill>
                    <a:srgbClr val="4F4F4F"/>
                  </a:solidFill>
                  <a:effectLst/>
                  <a:latin typeface="PingFang SC"/>
                  <a:sym typeface="+mn-ea"/>
                </a:rPr>
                <a:t> Ada-CM</a:t>
              </a:r>
              <a:r>
                <a:rPr lang="en-US" altLang="zh-CN" sz="2400" baseline="30000" dirty="0">
                  <a:solidFill>
                    <a:srgbClr val="4F4F4F"/>
                  </a:solidFill>
                  <a:effectLst/>
                  <a:latin typeface="PingFang SC"/>
                  <a:sym typeface="+mn-ea"/>
                </a:rPr>
                <a:t>[4]</a:t>
              </a:r>
              <a:endParaRPr lang="en-US" altLang="zh-CN" sz="2400" baseline="30000" dirty="0">
                <a:solidFill>
                  <a:srgbClr val="4F4F4F"/>
                </a:solidFill>
                <a:effectLst/>
                <a:latin typeface="PingFang SC"/>
              </a:endParaRPr>
            </a:p>
            <a:p>
              <a:pPr algn="l">
                <a:buFont typeface="Arial" panose="020B0604020202020204" pitchFamily="34" charset="0"/>
                <a:buChar char="•"/>
              </a:pPr>
              <a:r>
                <a:rPr lang="en-US" altLang="zh-CN" sz="2400" b="1" dirty="0">
                  <a:solidFill>
                    <a:srgbClr val="4F4F4F"/>
                  </a:solidFill>
                  <a:effectLst/>
                  <a:latin typeface="PingFang SC"/>
                  <a:sym typeface="+mn-ea"/>
                </a:rPr>
                <a:t> Scn</a:t>
              </a:r>
              <a:r>
                <a:rPr lang="en-US" altLang="zh-CN" sz="2400" baseline="30000" dirty="0">
                  <a:solidFill>
                    <a:srgbClr val="4F4F4F"/>
                  </a:solidFill>
                  <a:effectLst/>
                  <a:latin typeface="PingFang SC"/>
                  <a:sym typeface="+mn-ea"/>
                </a:rPr>
                <a:t>[5]</a:t>
              </a:r>
              <a:endParaRPr lang="en-US" altLang="zh-CN" sz="2400" baseline="30000" dirty="0">
                <a:solidFill>
                  <a:srgbClr val="4F4F4F"/>
                </a:solidFill>
                <a:effectLst/>
                <a:latin typeface="PingFang SC"/>
              </a:endParaRPr>
            </a:p>
            <a:p>
              <a:pPr algn="l">
                <a:buFont typeface="Arial" panose="020B0604020202020204" pitchFamily="34" charset="0"/>
                <a:buChar char="•"/>
              </a:pPr>
              <a:r>
                <a:rPr lang="en-US" altLang="zh-CN" sz="2400" b="1" dirty="0" err="1">
                  <a:solidFill>
                    <a:srgbClr val="4F4F4F"/>
                  </a:solidFill>
                  <a:effectLst/>
                  <a:latin typeface="PingFang SC"/>
                  <a:sym typeface="+mn-ea"/>
                </a:rPr>
                <a:t> RUL</a:t>
              </a:r>
              <a:r>
                <a:rPr lang="en-US" altLang="zh-CN" sz="2400" baseline="30000" dirty="0">
                  <a:solidFill>
                    <a:srgbClr val="4F4F4F"/>
                  </a:solidFill>
                  <a:effectLst/>
                  <a:latin typeface="PingFang SC"/>
                  <a:sym typeface="+mn-ea"/>
                </a:rPr>
                <a:t>[6]</a:t>
              </a:r>
              <a:endParaRPr lang="en-US" altLang="zh-CN" sz="2400" baseline="30000" dirty="0">
                <a:solidFill>
                  <a:srgbClr val="4F4F4F"/>
                </a:solidFill>
                <a:effectLst/>
                <a:latin typeface="PingFang SC"/>
              </a:endParaRPr>
            </a:p>
            <a:p>
              <a:pPr>
                <a:buFont typeface="Arial" panose="020B0604020202020204" pitchFamily="34" charset="0"/>
                <a:buChar char="•"/>
              </a:pPr>
              <a:endParaRPr lang="en-US" altLang="zh-CN" sz="2400" baseline="30000" dirty="0">
                <a:solidFill>
                  <a:srgbClr val="4F4F4F"/>
                </a:solidFill>
                <a:latin typeface="PingFang SC"/>
              </a:endParaRPr>
            </a:p>
            <a:p>
              <a:pPr indent="0">
                <a:buFont typeface="Arial" panose="020B0604020202020204" pitchFamily="34" charset="0"/>
                <a:buNone/>
              </a:pPr>
              <a:endParaRPr lang="en-US" altLang="zh-CN" sz="2400" baseline="30000" dirty="0">
                <a:solidFill>
                  <a:srgbClr val="4F4F4F"/>
                </a:solidFill>
                <a:effectLst/>
                <a:latin typeface="PingFang SC"/>
              </a:endParaRPr>
            </a:p>
          </p:txBody>
        </p:sp>
      </p:grpSp>
      <p:sp>
        <p:nvSpPr>
          <p:cNvPr id="18" name="矩形 259"/>
          <p:cNvSpPr>
            <a:spLocks noChangeArrowheads="1"/>
          </p:cNvSpPr>
          <p:nvPr/>
        </p:nvSpPr>
        <p:spPr bwMode="auto">
          <a:xfrm>
            <a:off x="10330399" y="5987106"/>
            <a:ext cx="877300"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None/>
            </a:pPr>
            <a:r>
              <a:rPr lang="zh-CN" altLang="en-US" sz="1800" dirty="0">
                <a:latin typeface="+mn-lt"/>
                <a:ea typeface="+mn-ea"/>
                <a:cs typeface="+mn-ea"/>
                <a:sym typeface="+mn-lt"/>
              </a:rPr>
              <a:t>第</a:t>
            </a:r>
            <a:r>
              <a:rPr lang="en-US" altLang="zh-CN" sz="1800" dirty="0">
                <a:latin typeface="+mn-lt"/>
                <a:ea typeface="+mn-ea"/>
                <a:cs typeface="+mn-ea"/>
                <a:sym typeface="+mn-lt"/>
              </a:rPr>
              <a:t>4</a:t>
            </a:r>
            <a:r>
              <a:rPr lang="zh-CN" altLang="en-US" sz="1800" dirty="0">
                <a:latin typeface="+mn-lt"/>
                <a:ea typeface="+mn-ea"/>
                <a:cs typeface="+mn-ea"/>
                <a:sym typeface="+mn-lt"/>
              </a:rPr>
              <a:t>页</a:t>
            </a:r>
            <a:endParaRPr lang="en-US" altLang="zh-CN" sz="1800" dirty="0">
              <a:latin typeface="+mn-lt"/>
              <a:ea typeface="+mn-ea"/>
              <a:cs typeface="+mn-ea"/>
              <a:sym typeface="+mn-lt"/>
            </a:endParaRPr>
          </a:p>
        </p:txBody>
      </p:sp>
      <p:sp>
        <p:nvSpPr>
          <p:cNvPr id="20" name="矩形 19"/>
          <p:cNvSpPr/>
          <p:nvPr/>
        </p:nvSpPr>
        <p:spPr>
          <a:xfrm>
            <a:off x="1424197" y="1406466"/>
            <a:ext cx="3187065" cy="460375"/>
          </a:xfrm>
          <a:prstGeom prst="rect">
            <a:avLst/>
          </a:prstGeom>
        </p:spPr>
        <p:txBody>
          <a:bodyPr wrap="none">
            <a:spAutoFit/>
          </a:bodyPr>
          <a:lstStyle/>
          <a:p>
            <a:pPr algn="ctr">
              <a:lnSpc>
                <a:spcPct val="120000"/>
              </a:lnSpc>
            </a:pPr>
            <a:r>
              <a:rPr lang="en-US" altLang="zh-CN" sz="2000" b="1" dirty="0">
                <a:solidFill>
                  <a:srgbClr val="244C89"/>
                </a:solidFill>
                <a:cs typeface="+mn-ea"/>
                <a:sym typeface="+mn-lt"/>
              </a:rPr>
              <a:t>FER</a:t>
            </a:r>
            <a:r>
              <a:rPr lang="zh-CN" altLang="en-US" sz="2000" b="1" dirty="0">
                <a:solidFill>
                  <a:srgbClr val="244C89"/>
                </a:solidFill>
                <a:cs typeface="+mn-ea"/>
                <a:sym typeface="+mn-lt"/>
              </a:rPr>
              <a:t>算法的国内外研究现状</a:t>
            </a:r>
            <a:endParaRPr lang="zh-CN" altLang="en-US" sz="2000" b="1" dirty="0">
              <a:solidFill>
                <a:srgbClr val="244C89"/>
              </a:solidFill>
              <a:cs typeface="+mn-ea"/>
              <a:sym typeface="+mn-lt"/>
            </a:endParaRPr>
          </a:p>
        </p:txBody>
      </p:sp>
      <p:sp>
        <p:nvSpPr>
          <p:cNvPr id="2" name="文本框 1"/>
          <p:cNvSpPr txBox="1"/>
          <p:nvPr/>
        </p:nvSpPr>
        <p:spPr>
          <a:xfrm>
            <a:off x="8491220" y="1957705"/>
            <a:ext cx="2251075" cy="368300"/>
          </a:xfrm>
          <a:prstGeom prst="rect">
            <a:avLst/>
          </a:prstGeom>
          <a:noFill/>
        </p:spPr>
        <p:txBody>
          <a:bodyPr wrap="square" rtlCol="0">
            <a:spAutoFit/>
          </a:bodyPr>
          <a:lstStyle/>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20000"/>
              </a:lnSpc>
            </a:pPr>
            <a:r>
              <a:rPr lang="zh-CN" altLang="en-US" dirty="0">
                <a:latin typeface="+mn-lt"/>
                <a:ea typeface="+mn-ea"/>
                <a:cs typeface="+mn-ea"/>
                <a:sym typeface="+mn-lt"/>
              </a:rPr>
              <a:t>存在的问题</a:t>
            </a:r>
            <a:endParaRPr lang="zh-CN" altLang="en-US" dirty="0">
              <a:latin typeface="+mn-lt"/>
              <a:ea typeface="+mn-ea"/>
              <a:cs typeface="+mn-ea"/>
              <a:sym typeface="+mn-lt"/>
            </a:endParaRPr>
          </a:p>
        </p:txBody>
      </p:sp>
      <p:sp>
        <p:nvSpPr>
          <p:cNvPr id="26" name="矩形 259"/>
          <p:cNvSpPr>
            <a:spLocks noChangeArrowheads="1"/>
          </p:cNvSpPr>
          <p:nvPr/>
        </p:nvSpPr>
        <p:spPr bwMode="auto">
          <a:xfrm>
            <a:off x="10330399" y="5987106"/>
            <a:ext cx="877300"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None/>
            </a:pPr>
            <a:r>
              <a:rPr lang="zh-CN" altLang="en-US" sz="1800" dirty="0">
                <a:latin typeface="+mn-lt"/>
                <a:ea typeface="+mn-ea"/>
                <a:cs typeface="+mn-ea"/>
                <a:sym typeface="+mn-lt"/>
              </a:rPr>
              <a:t>第</a:t>
            </a:r>
            <a:r>
              <a:rPr lang="en-US" altLang="zh-CN" sz="1800" dirty="0">
                <a:latin typeface="+mn-lt"/>
                <a:ea typeface="+mn-ea"/>
                <a:cs typeface="+mn-ea"/>
                <a:sym typeface="+mn-lt"/>
              </a:rPr>
              <a:t>5</a:t>
            </a:r>
            <a:r>
              <a:rPr lang="zh-CN" altLang="en-US" sz="1800" dirty="0">
                <a:latin typeface="+mn-lt"/>
                <a:ea typeface="+mn-ea"/>
                <a:cs typeface="+mn-ea"/>
                <a:sym typeface="+mn-lt"/>
              </a:rPr>
              <a:t>页</a:t>
            </a:r>
            <a:endParaRPr lang="en-US" altLang="zh-CN" sz="1800" dirty="0">
              <a:latin typeface="+mn-lt"/>
              <a:ea typeface="+mn-ea"/>
              <a:cs typeface="+mn-ea"/>
              <a:sym typeface="+mn-lt"/>
            </a:endParaRPr>
          </a:p>
        </p:txBody>
      </p:sp>
      <p:grpSp>
        <p:nvGrpSpPr>
          <p:cNvPr id="4" name="组合 3"/>
          <p:cNvGrpSpPr/>
          <p:nvPr/>
        </p:nvGrpSpPr>
        <p:grpSpPr>
          <a:xfrm>
            <a:off x="438785" y="1718310"/>
            <a:ext cx="10513695" cy="4255135"/>
            <a:chOff x="470263" y="1957761"/>
            <a:chExt cx="10565337" cy="3946673"/>
          </a:xfrm>
        </p:grpSpPr>
        <p:grpSp>
          <p:nvGrpSpPr>
            <p:cNvPr id="3" name="组合 2"/>
            <p:cNvGrpSpPr/>
            <p:nvPr/>
          </p:nvGrpSpPr>
          <p:grpSpPr>
            <a:xfrm>
              <a:off x="470263" y="1957761"/>
              <a:ext cx="10565325" cy="3946673"/>
              <a:chOff x="470263" y="1957761"/>
              <a:chExt cx="10565325" cy="3946673"/>
            </a:xfrm>
          </p:grpSpPr>
          <p:grpSp>
            <p:nvGrpSpPr>
              <p:cNvPr id="135" name="组合 134"/>
              <p:cNvGrpSpPr/>
              <p:nvPr/>
            </p:nvGrpSpPr>
            <p:grpSpPr>
              <a:xfrm>
                <a:off x="470263" y="1957761"/>
                <a:ext cx="10565325" cy="3946673"/>
                <a:chOff x="0" y="1630747"/>
                <a:chExt cx="12653086" cy="4263381"/>
              </a:xfrm>
            </p:grpSpPr>
            <p:sp>
              <p:nvSpPr>
                <p:cNvPr id="136" name="矩形 135"/>
                <p:cNvSpPr/>
                <p:nvPr/>
              </p:nvSpPr>
              <p:spPr>
                <a:xfrm>
                  <a:off x="0" y="5692662"/>
                  <a:ext cx="1004195" cy="77760"/>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615" dirty="0">
                    <a:cs typeface="+mn-ea"/>
                    <a:sym typeface="+mn-lt"/>
                  </a:endParaRPr>
                </a:p>
              </p:txBody>
            </p:sp>
            <p:sp>
              <p:nvSpPr>
                <p:cNvPr id="137" name="Freeform 9"/>
                <p:cNvSpPr>
                  <a:spLocks noEditPoints="1"/>
                </p:cNvSpPr>
                <p:nvPr/>
              </p:nvSpPr>
              <p:spPr bwMode="auto">
                <a:xfrm>
                  <a:off x="299549" y="1630747"/>
                  <a:ext cx="2194192" cy="3015111"/>
                </a:xfrm>
                <a:custGeom>
                  <a:avLst/>
                  <a:gdLst>
                    <a:gd name="T0" fmla="*/ 764 w 2676"/>
                    <a:gd name="T1" fmla="*/ 1468 h 2848"/>
                    <a:gd name="T2" fmla="*/ 132 w 2676"/>
                    <a:gd name="T3" fmla="*/ 1468 h 2848"/>
                    <a:gd name="T4" fmla="*/ 36 w 2676"/>
                    <a:gd name="T5" fmla="*/ 1427 h 2848"/>
                    <a:gd name="T6" fmla="*/ 0 w 2676"/>
                    <a:gd name="T7" fmla="*/ 1325 h 2848"/>
                    <a:gd name="T8" fmla="*/ 83 w 2676"/>
                    <a:gd name="T9" fmla="*/ 843 h 2848"/>
                    <a:gd name="T10" fmla="*/ 302 w 2676"/>
                    <a:gd name="T11" fmla="*/ 448 h 2848"/>
                    <a:gd name="T12" fmla="*/ 830 w 2676"/>
                    <a:gd name="T13" fmla="*/ 80 h 2848"/>
                    <a:gd name="T14" fmla="*/ 1369 w 2676"/>
                    <a:gd name="T15" fmla="*/ 0 h 2848"/>
                    <a:gd name="T16" fmla="*/ 1955 w 2676"/>
                    <a:gd name="T17" fmla="*/ 115 h 2848"/>
                    <a:gd name="T18" fmla="*/ 2412 w 2676"/>
                    <a:gd name="T19" fmla="*/ 426 h 2848"/>
                    <a:gd name="T20" fmla="*/ 2623 w 2676"/>
                    <a:gd name="T21" fmla="*/ 798 h 2848"/>
                    <a:gd name="T22" fmla="*/ 2663 w 2676"/>
                    <a:gd name="T23" fmla="*/ 1258 h 2848"/>
                    <a:gd name="T24" fmla="*/ 2470 w 2676"/>
                    <a:gd name="T25" fmla="*/ 1716 h 2848"/>
                    <a:gd name="T26" fmla="*/ 2115 w 2676"/>
                    <a:gd name="T27" fmla="*/ 2036 h 2848"/>
                    <a:gd name="T28" fmla="*/ 1826 w 2676"/>
                    <a:gd name="T29" fmla="*/ 2320 h 2848"/>
                    <a:gd name="T30" fmla="*/ 1753 w 2676"/>
                    <a:gd name="T31" fmla="*/ 2597 h 2848"/>
                    <a:gd name="T32" fmla="*/ 1753 w 2676"/>
                    <a:gd name="T33" fmla="*/ 2808 h 2848"/>
                    <a:gd name="T34" fmla="*/ 1753 w 2676"/>
                    <a:gd name="T35" fmla="*/ 2848 h 2848"/>
                    <a:gd name="T36" fmla="*/ 1713 w 2676"/>
                    <a:gd name="T37" fmla="*/ 2848 h 2848"/>
                    <a:gd name="T38" fmla="*/ 904 w 2676"/>
                    <a:gd name="T39" fmla="*/ 2848 h 2848"/>
                    <a:gd name="T40" fmla="*/ 864 w 2676"/>
                    <a:gd name="T41" fmla="*/ 2848 h 2848"/>
                    <a:gd name="T42" fmla="*/ 864 w 2676"/>
                    <a:gd name="T43" fmla="*/ 2808 h 2848"/>
                    <a:gd name="T44" fmla="*/ 864 w 2676"/>
                    <a:gd name="T45" fmla="*/ 2501 h 2848"/>
                    <a:gd name="T46" fmla="*/ 963 w 2676"/>
                    <a:gd name="T47" fmla="*/ 2008 h 2848"/>
                    <a:gd name="T48" fmla="*/ 1258 w 2676"/>
                    <a:gd name="T49" fmla="*/ 1640 h 2848"/>
                    <a:gd name="T50" fmla="*/ 1391 w 2676"/>
                    <a:gd name="T51" fmla="*/ 1542 h 2848"/>
                    <a:gd name="T52" fmla="*/ 1684 w 2676"/>
                    <a:gd name="T53" fmla="*/ 1195 h 2848"/>
                    <a:gd name="T54" fmla="*/ 1585 w 2676"/>
                    <a:gd name="T55" fmla="*/ 977 h 2848"/>
                    <a:gd name="T56" fmla="*/ 1325 w 2676"/>
                    <a:gd name="T57" fmla="*/ 891 h 2848"/>
                    <a:gd name="T58" fmla="*/ 1020 w 2676"/>
                    <a:gd name="T59" fmla="*/ 1022 h 2848"/>
                    <a:gd name="T60" fmla="*/ 867 w 2676"/>
                    <a:gd name="T61" fmla="*/ 1355 h 2848"/>
                    <a:gd name="T62" fmla="*/ 848 w 2676"/>
                    <a:gd name="T63" fmla="*/ 1426 h 2848"/>
                    <a:gd name="T64" fmla="*/ 764 w 2676"/>
                    <a:gd name="T65" fmla="*/ 1468 h 2848"/>
                    <a:gd name="T66" fmla="*/ 132 w 2676"/>
                    <a:gd name="T67" fmla="*/ 1388 h 2848"/>
                    <a:gd name="T68" fmla="*/ 764 w 2676"/>
                    <a:gd name="T69" fmla="*/ 1388 h 2848"/>
                    <a:gd name="T70" fmla="*/ 780 w 2676"/>
                    <a:gd name="T71" fmla="*/ 1384 h 2848"/>
                    <a:gd name="T72" fmla="*/ 788 w 2676"/>
                    <a:gd name="T73" fmla="*/ 1347 h 2848"/>
                    <a:gd name="T74" fmla="*/ 963 w 2676"/>
                    <a:gd name="T75" fmla="*/ 966 h 2848"/>
                    <a:gd name="T76" fmla="*/ 1325 w 2676"/>
                    <a:gd name="T77" fmla="*/ 811 h 2848"/>
                    <a:gd name="T78" fmla="*/ 1637 w 2676"/>
                    <a:gd name="T79" fmla="*/ 916 h 2848"/>
                    <a:gd name="T80" fmla="*/ 1764 w 2676"/>
                    <a:gd name="T81" fmla="*/ 1195 h 2848"/>
                    <a:gd name="T82" fmla="*/ 1436 w 2676"/>
                    <a:gd name="T83" fmla="*/ 1608 h 2848"/>
                    <a:gd name="T84" fmla="*/ 1311 w 2676"/>
                    <a:gd name="T85" fmla="*/ 1700 h 2848"/>
                    <a:gd name="T86" fmla="*/ 1034 w 2676"/>
                    <a:gd name="T87" fmla="*/ 2042 h 2848"/>
                    <a:gd name="T88" fmla="*/ 944 w 2676"/>
                    <a:gd name="T89" fmla="*/ 2501 h 2848"/>
                    <a:gd name="T90" fmla="*/ 944 w 2676"/>
                    <a:gd name="T91" fmla="*/ 2768 h 2848"/>
                    <a:gd name="T92" fmla="*/ 1673 w 2676"/>
                    <a:gd name="T93" fmla="*/ 2768 h 2848"/>
                    <a:gd name="T94" fmla="*/ 1673 w 2676"/>
                    <a:gd name="T95" fmla="*/ 2597 h 2848"/>
                    <a:gd name="T96" fmla="*/ 1758 w 2676"/>
                    <a:gd name="T97" fmla="*/ 2279 h 2848"/>
                    <a:gd name="T98" fmla="*/ 2069 w 2676"/>
                    <a:gd name="T99" fmla="*/ 1971 h 2848"/>
                    <a:gd name="T100" fmla="*/ 2408 w 2676"/>
                    <a:gd name="T101" fmla="*/ 1666 h 2848"/>
                    <a:gd name="T102" fmla="*/ 2583 w 2676"/>
                    <a:gd name="T103" fmla="*/ 1250 h 2848"/>
                    <a:gd name="T104" fmla="*/ 2546 w 2676"/>
                    <a:gd name="T105" fmla="*/ 820 h 2848"/>
                    <a:gd name="T106" fmla="*/ 2353 w 2676"/>
                    <a:gd name="T107" fmla="*/ 481 h 2848"/>
                    <a:gd name="T108" fmla="*/ 1925 w 2676"/>
                    <a:gd name="T109" fmla="*/ 189 h 2848"/>
                    <a:gd name="T110" fmla="*/ 1369 w 2676"/>
                    <a:gd name="T111" fmla="*/ 80 h 2848"/>
                    <a:gd name="T112" fmla="*/ 857 w 2676"/>
                    <a:gd name="T113" fmla="*/ 156 h 2848"/>
                    <a:gd name="T114" fmla="*/ 363 w 2676"/>
                    <a:gd name="T115" fmla="*/ 500 h 2848"/>
                    <a:gd name="T116" fmla="*/ 158 w 2676"/>
                    <a:gd name="T117" fmla="*/ 869 h 2848"/>
                    <a:gd name="T118" fmla="*/ 80 w 2676"/>
                    <a:gd name="T119" fmla="*/ 1325 h 2848"/>
                    <a:gd name="T120" fmla="*/ 95 w 2676"/>
                    <a:gd name="T121" fmla="*/ 1374 h 2848"/>
                    <a:gd name="T122" fmla="*/ 132 w 2676"/>
                    <a:gd name="T123" fmla="*/ 1388 h 2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76" h="2848">
                      <a:moveTo>
                        <a:pt x="764" y="1468"/>
                      </a:moveTo>
                      <a:lnTo>
                        <a:pt x="132" y="1468"/>
                      </a:lnTo>
                      <a:cubicBezTo>
                        <a:pt x="91" y="1468"/>
                        <a:pt x="58" y="1452"/>
                        <a:pt x="36" y="1427"/>
                      </a:cubicBezTo>
                      <a:cubicBezTo>
                        <a:pt x="12" y="1401"/>
                        <a:pt x="0" y="1365"/>
                        <a:pt x="0" y="1325"/>
                      </a:cubicBezTo>
                      <a:cubicBezTo>
                        <a:pt x="0" y="1220"/>
                        <a:pt x="16" y="1037"/>
                        <a:pt x="83" y="843"/>
                      </a:cubicBezTo>
                      <a:cubicBezTo>
                        <a:pt x="128" y="710"/>
                        <a:pt x="198" y="572"/>
                        <a:pt x="302" y="448"/>
                      </a:cubicBezTo>
                      <a:cubicBezTo>
                        <a:pt x="463" y="257"/>
                        <a:pt x="645" y="145"/>
                        <a:pt x="830" y="80"/>
                      </a:cubicBezTo>
                      <a:cubicBezTo>
                        <a:pt x="1014" y="16"/>
                        <a:pt x="1200" y="0"/>
                        <a:pt x="1369" y="0"/>
                      </a:cubicBezTo>
                      <a:cubicBezTo>
                        <a:pt x="1521" y="0"/>
                        <a:pt x="1738" y="26"/>
                        <a:pt x="1955" y="115"/>
                      </a:cubicBezTo>
                      <a:cubicBezTo>
                        <a:pt x="2115" y="180"/>
                        <a:pt x="2276" y="279"/>
                        <a:pt x="2412" y="426"/>
                      </a:cubicBezTo>
                      <a:cubicBezTo>
                        <a:pt x="2517" y="540"/>
                        <a:pt x="2583" y="667"/>
                        <a:pt x="2623" y="798"/>
                      </a:cubicBezTo>
                      <a:cubicBezTo>
                        <a:pt x="2669" y="953"/>
                        <a:pt x="2676" y="1113"/>
                        <a:pt x="2663" y="1258"/>
                      </a:cubicBezTo>
                      <a:cubicBezTo>
                        <a:pt x="2645" y="1440"/>
                        <a:pt x="2572" y="1589"/>
                        <a:pt x="2470" y="1716"/>
                      </a:cubicBezTo>
                      <a:cubicBezTo>
                        <a:pt x="2370" y="1841"/>
                        <a:pt x="2243" y="1944"/>
                        <a:pt x="2115" y="2036"/>
                      </a:cubicBezTo>
                      <a:cubicBezTo>
                        <a:pt x="1973" y="2139"/>
                        <a:pt x="1882" y="2230"/>
                        <a:pt x="1826" y="2320"/>
                      </a:cubicBezTo>
                      <a:cubicBezTo>
                        <a:pt x="1773" y="2408"/>
                        <a:pt x="1753" y="2497"/>
                        <a:pt x="1753" y="2597"/>
                      </a:cubicBezTo>
                      <a:lnTo>
                        <a:pt x="1753" y="2808"/>
                      </a:lnTo>
                      <a:lnTo>
                        <a:pt x="1753" y="2848"/>
                      </a:lnTo>
                      <a:lnTo>
                        <a:pt x="1713" y="2848"/>
                      </a:lnTo>
                      <a:lnTo>
                        <a:pt x="904" y="2848"/>
                      </a:lnTo>
                      <a:lnTo>
                        <a:pt x="864" y="2848"/>
                      </a:lnTo>
                      <a:lnTo>
                        <a:pt x="864" y="2808"/>
                      </a:lnTo>
                      <a:lnTo>
                        <a:pt x="864" y="2501"/>
                      </a:lnTo>
                      <a:cubicBezTo>
                        <a:pt x="864" y="2304"/>
                        <a:pt x="896" y="2146"/>
                        <a:pt x="963" y="2008"/>
                      </a:cubicBezTo>
                      <a:cubicBezTo>
                        <a:pt x="1029" y="1870"/>
                        <a:pt x="1127" y="1754"/>
                        <a:pt x="1258" y="1640"/>
                      </a:cubicBezTo>
                      <a:cubicBezTo>
                        <a:pt x="1295" y="1608"/>
                        <a:pt x="1342" y="1576"/>
                        <a:pt x="1391" y="1542"/>
                      </a:cubicBezTo>
                      <a:cubicBezTo>
                        <a:pt x="1526" y="1449"/>
                        <a:pt x="1684" y="1340"/>
                        <a:pt x="1684" y="1195"/>
                      </a:cubicBezTo>
                      <a:cubicBezTo>
                        <a:pt x="1684" y="1109"/>
                        <a:pt x="1649" y="1032"/>
                        <a:pt x="1585" y="977"/>
                      </a:cubicBezTo>
                      <a:cubicBezTo>
                        <a:pt x="1523" y="924"/>
                        <a:pt x="1435" y="891"/>
                        <a:pt x="1325" y="891"/>
                      </a:cubicBezTo>
                      <a:cubicBezTo>
                        <a:pt x="1211" y="891"/>
                        <a:pt x="1103" y="939"/>
                        <a:pt x="1020" y="1022"/>
                      </a:cubicBezTo>
                      <a:cubicBezTo>
                        <a:pt x="939" y="1103"/>
                        <a:pt x="882" y="1218"/>
                        <a:pt x="867" y="1355"/>
                      </a:cubicBezTo>
                      <a:cubicBezTo>
                        <a:pt x="865" y="1381"/>
                        <a:pt x="861" y="1405"/>
                        <a:pt x="848" y="1426"/>
                      </a:cubicBezTo>
                      <a:cubicBezTo>
                        <a:pt x="832" y="1452"/>
                        <a:pt x="807" y="1468"/>
                        <a:pt x="764" y="1468"/>
                      </a:cubicBezTo>
                      <a:close/>
                      <a:moveTo>
                        <a:pt x="132" y="1388"/>
                      </a:moveTo>
                      <a:lnTo>
                        <a:pt x="764" y="1388"/>
                      </a:lnTo>
                      <a:cubicBezTo>
                        <a:pt x="774" y="1388"/>
                        <a:pt x="779" y="1387"/>
                        <a:pt x="780" y="1384"/>
                      </a:cubicBezTo>
                      <a:cubicBezTo>
                        <a:pt x="784" y="1378"/>
                        <a:pt x="786" y="1363"/>
                        <a:pt x="788" y="1347"/>
                      </a:cubicBezTo>
                      <a:cubicBezTo>
                        <a:pt x="805" y="1191"/>
                        <a:pt x="870" y="1059"/>
                        <a:pt x="963" y="966"/>
                      </a:cubicBezTo>
                      <a:cubicBezTo>
                        <a:pt x="1061" y="867"/>
                        <a:pt x="1190" y="811"/>
                        <a:pt x="1325" y="811"/>
                      </a:cubicBezTo>
                      <a:cubicBezTo>
                        <a:pt x="1455" y="811"/>
                        <a:pt x="1561" y="851"/>
                        <a:pt x="1637" y="916"/>
                      </a:cubicBezTo>
                      <a:cubicBezTo>
                        <a:pt x="1719" y="987"/>
                        <a:pt x="1764" y="1086"/>
                        <a:pt x="1764" y="1195"/>
                      </a:cubicBezTo>
                      <a:cubicBezTo>
                        <a:pt x="1764" y="1382"/>
                        <a:pt x="1588" y="1504"/>
                        <a:pt x="1436" y="1608"/>
                      </a:cubicBezTo>
                      <a:cubicBezTo>
                        <a:pt x="1389" y="1640"/>
                        <a:pt x="1344" y="1671"/>
                        <a:pt x="1311" y="1700"/>
                      </a:cubicBezTo>
                      <a:cubicBezTo>
                        <a:pt x="1187" y="1808"/>
                        <a:pt x="1095" y="1916"/>
                        <a:pt x="1034" y="2042"/>
                      </a:cubicBezTo>
                      <a:cubicBezTo>
                        <a:pt x="974" y="2169"/>
                        <a:pt x="944" y="2316"/>
                        <a:pt x="944" y="2501"/>
                      </a:cubicBezTo>
                      <a:lnTo>
                        <a:pt x="944" y="2768"/>
                      </a:lnTo>
                      <a:lnTo>
                        <a:pt x="1673" y="2768"/>
                      </a:lnTo>
                      <a:lnTo>
                        <a:pt x="1673" y="2597"/>
                      </a:lnTo>
                      <a:cubicBezTo>
                        <a:pt x="1673" y="2483"/>
                        <a:pt x="1696" y="2381"/>
                        <a:pt x="1758" y="2279"/>
                      </a:cubicBezTo>
                      <a:cubicBezTo>
                        <a:pt x="1819" y="2179"/>
                        <a:pt x="1917" y="2081"/>
                        <a:pt x="2069" y="1971"/>
                      </a:cubicBezTo>
                      <a:cubicBezTo>
                        <a:pt x="2191" y="1883"/>
                        <a:pt x="2313" y="1784"/>
                        <a:pt x="2408" y="1666"/>
                      </a:cubicBezTo>
                      <a:cubicBezTo>
                        <a:pt x="2500" y="1550"/>
                        <a:pt x="2567" y="1415"/>
                        <a:pt x="2583" y="1250"/>
                      </a:cubicBezTo>
                      <a:cubicBezTo>
                        <a:pt x="2596" y="1115"/>
                        <a:pt x="2590" y="966"/>
                        <a:pt x="2546" y="820"/>
                      </a:cubicBezTo>
                      <a:cubicBezTo>
                        <a:pt x="2510" y="701"/>
                        <a:pt x="2449" y="584"/>
                        <a:pt x="2353" y="481"/>
                      </a:cubicBezTo>
                      <a:cubicBezTo>
                        <a:pt x="2226" y="343"/>
                        <a:pt x="2075" y="250"/>
                        <a:pt x="1925" y="189"/>
                      </a:cubicBezTo>
                      <a:cubicBezTo>
                        <a:pt x="1719" y="105"/>
                        <a:pt x="1514" y="80"/>
                        <a:pt x="1369" y="80"/>
                      </a:cubicBezTo>
                      <a:cubicBezTo>
                        <a:pt x="1207" y="80"/>
                        <a:pt x="1030" y="95"/>
                        <a:pt x="857" y="156"/>
                      </a:cubicBezTo>
                      <a:cubicBezTo>
                        <a:pt x="684" y="216"/>
                        <a:pt x="514" y="321"/>
                        <a:pt x="363" y="500"/>
                      </a:cubicBezTo>
                      <a:cubicBezTo>
                        <a:pt x="266" y="614"/>
                        <a:pt x="201" y="744"/>
                        <a:pt x="158" y="869"/>
                      </a:cubicBezTo>
                      <a:cubicBezTo>
                        <a:pt x="95" y="1053"/>
                        <a:pt x="80" y="1226"/>
                        <a:pt x="80" y="1325"/>
                      </a:cubicBezTo>
                      <a:cubicBezTo>
                        <a:pt x="80" y="1346"/>
                        <a:pt x="85" y="1363"/>
                        <a:pt x="95" y="1374"/>
                      </a:cubicBezTo>
                      <a:cubicBezTo>
                        <a:pt x="103" y="1383"/>
                        <a:pt x="115" y="1388"/>
                        <a:pt x="132" y="1388"/>
                      </a:cubicBezTo>
                      <a:close/>
                    </a:path>
                  </a:pathLst>
                </a:custGeom>
                <a:solidFill>
                  <a:srgbClr val="244C89"/>
                </a:solidFill>
                <a:ln>
                  <a:noFill/>
                </a:ln>
              </p:spPr>
              <p:txBody>
                <a:bodyPr vert="horz" wrap="square" lIns="109728" tIns="54864" rIns="109728" bIns="54864" numCol="1" anchor="t" anchorCtr="0" compatLnSpc="1"/>
                <a:lstStyle/>
                <a:p>
                  <a:pPr>
                    <a:lnSpc>
                      <a:spcPct val="120000"/>
                    </a:lnSpc>
                  </a:pPr>
                  <a:endParaRPr lang="zh-CN" altLang="en-US" sz="2615" dirty="0">
                    <a:cs typeface="+mn-ea"/>
                    <a:sym typeface="+mn-lt"/>
                  </a:endParaRPr>
                </a:p>
              </p:txBody>
            </p:sp>
            <p:sp>
              <p:nvSpPr>
                <p:cNvPr id="138" name="矩形 137"/>
                <p:cNvSpPr/>
                <p:nvPr/>
              </p:nvSpPr>
              <p:spPr>
                <a:xfrm>
                  <a:off x="1789087" y="5692662"/>
                  <a:ext cx="10863999" cy="49388"/>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615" dirty="0">
                    <a:cs typeface="+mn-ea"/>
                    <a:sym typeface="+mn-lt"/>
                  </a:endParaRPr>
                </a:p>
              </p:txBody>
            </p:sp>
            <p:sp>
              <p:nvSpPr>
                <p:cNvPr id="139" name="矩形 138"/>
                <p:cNvSpPr/>
                <p:nvPr/>
              </p:nvSpPr>
              <p:spPr>
                <a:xfrm>
                  <a:off x="926437" y="4968873"/>
                  <a:ext cx="940415" cy="77760"/>
                </a:xfrm>
                <a:prstGeom prst="rect">
                  <a:avLst/>
                </a:prstGeom>
                <a:solidFill>
                  <a:srgbClr val="244C89"/>
                </a:solidFill>
                <a:ln>
                  <a:solidFill>
                    <a:srgbClr val="313D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615">
                    <a:cs typeface="+mn-ea"/>
                    <a:sym typeface="+mn-lt"/>
                  </a:endParaRPr>
                </a:p>
              </p:txBody>
            </p:sp>
            <p:sp>
              <p:nvSpPr>
                <p:cNvPr id="140" name="矩形 139"/>
                <p:cNvSpPr/>
                <p:nvPr/>
              </p:nvSpPr>
              <p:spPr>
                <a:xfrm rot="5400000">
                  <a:off x="603425" y="5291892"/>
                  <a:ext cx="723780" cy="77760"/>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615">
                    <a:cs typeface="+mn-ea"/>
                    <a:sym typeface="+mn-lt"/>
                  </a:endParaRPr>
                </a:p>
              </p:txBody>
            </p:sp>
            <p:sp>
              <p:nvSpPr>
                <p:cNvPr id="141" name="矩形 140"/>
                <p:cNvSpPr/>
                <p:nvPr/>
              </p:nvSpPr>
              <p:spPr>
                <a:xfrm rot="5400000">
                  <a:off x="1466076" y="5291892"/>
                  <a:ext cx="723780" cy="77760"/>
                </a:xfrm>
                <a:prstGeom prst="rect">
                  <a:avLst/>
                </a:prstGeom>
                <a:solidFill>
                  <a:srgbClr val="244C89"/>
                </a:solidFill>
                <a:ln>
                  <a:solidFill>
                    <a:srgbClr val="313D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615">
                    <a:cs typeface="+mn-ea"/>
                    <a:sym typeface="+mn-lt"/>
                  </a:endParaRPr>
                </a:p>
              </p:txBody>
            </p:sp>
            <p:grpSp>
              <p:nvGrpSpPr>
                <p:cNvPr id="142" name="组合 141"/>
                <p:cNvGrpSpPr/>
                <p:nvPr/>
              </p:nvGrpSpPr>
              <p:grpSpPr>
                <a:xfrm>
                  <a:off x="2749359" y="5521924"/>
                  <a:ext cx="372206" cy="372204"/>
                  <a:chOff x="4669004" y="1566078"/>
                  <a:chExt cx="144016" cy="144016"/>
                </a:xfrm>
                <a:solidFill>
                  <a:srgbClr val="0B2C4F"/>
                </a:solidFill>
              </p:grpSpPr>
              <p:sp>
                <p:nvSpPr>
                  <p:cNvPr id="164" name="椭圆 163"/>
                  <p:cNvSpPr/>
                  <p:nvPr/>
                </p:nvSpPr>
                <p:spPr>
                  <a:xfrm>
                    <a:off x="4669004" y="1566078"/>
                    <a:ext cx="144016" cy="144016"/>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615">
                      <a:cs typeface="+mn-ea"/>
                      <a:sym typeface="+mn-lt"/>
                    </a:endParaRPr>
                  </a:p>
                </p:txBody>
              </p:sp>
              <p:sp>
                <p:nvSpPr>
                  <p:cNvPr id="165" name="椭圆 164"/>
                  <p:cNvSpPr/>
                  <p:nvPr/>
                </p:nvSpPr>
                <p:spPr>
                  <a:xfrm>
                    <a:off x="4703091" y="1600166"/>
                    <a:ext cx="75840" cy="75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615">
                      <a:cs typeface="+mn-ea"/>
                      <a:sym typeface="+mn-lt"/>
                    </a:endParaRPr>
                  </a:p>
                </p:txBody>
              </p:sp>
            </p:grpSp>
            <p:cxnSp>
              <p:nvCxnSpPr>
                <p:cNvPr id="143" name="直接连接符 142"/>
                <p:cNvCxnSpPr/>
                <p:nvPr/>
              </p:nvCxnSpPr>
              <p:spPr>
                <a:xfrm>
                  <a:off x="2935463" y="1921924"/>
                  <a:ext cx="0" cy="3600000"/>
                </a:xfrm>
                <a:prstGeom prst="line">
                  <a:avLst/>
                </a:prstGeom>
                <a:ln w="9525">
                  <a:solidFill>
                    <a:srgbClr val="313D51"/>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144" name="TextBox 72"/>
                <p:cNvSpPr txBox="1"/>
                <p:nvPr/>
              </p:nvSpPr>
              <p:spPr>
                <a:xfrm>
                  <a:off x="3263976" y="2214577"/>
                  <a:ext cx="3078420" cy="443453"/>
                </a:xfrm>
                <a:prstGeom prst="rect">
                  <a:avLst/>
                </a:prstGeom>
                <a:noFill/>
              </p:spPr>
              <p:txBody>
                <a:bodyPr wrap="square" lIns="0" tIns="0" rIns="0" bIns="0" rtlCol="0">
                  <a:spAutoFit/>
                </a:bodyPr>
                <a:lstStyle/>
                <a:p>
                  <a:pPr>
                    <a:lnSpc>
                      <a:spcPct val="120000"/>
                    </a:lnSpc>
                  </a:pPr>
                  <a:r>
                    <a:rPr lang="zh-CN" altLang="en-US" sz="2400" b="1" dirty="0">
                      <a:solidFill>
                        <a:schemeClr val="tx1">
                          <a:lumMod val="65000"/>
                          <a:lumOff val="35000"/>
                        </a:schemeClr>
                      </a:solidFill>
                      <a:latin typeface="+mn-ea"/>
                      <a:cs typeface="+mn-ea"/>
                      <a:sym typeface="+mn-lt"/>
                    </a:rPr>
                    <a:t>遮挡和非正面头部</a:t>
                  </a:r>
                  <a:endParaRPr lang="zh-CN" altLang="en-US" sz="2400" b="1" dirty="0">
                    <a:solidFill>
                      <a:schemeClr val="tx1">
                        <a:lumMod val="65000"/>
                        <a:lumOff val="35000"/>
                      </a:schemeClr>
                    </a:solidFill>
                    <a:latin typeface="+mn-ea"/>
                    <a:cs typeface="+mn-ea"/>
                    <a:sym typeface="+mn-lt"/>
                  </a:endParaRPr>
                </a:p>
              </p:txBody>
            </p:sp>
            <p:sp>
              <p:nvSpPr>
                <p:cNvPr id="145" name="TextBox 73"/>
                <p:cNvSpPr txBox="1"/>
                <p:nvPr/>
              </p:nvSpPr>
              <p:spPr>
                <a:xfrm>
                  <a:off x="3121006" y="3208475"/>
                  <a:ext cx="2963587" cy="1330994"/>
                </a:xfrm>
                <a:prstGeom prst="rect">
                  <a:avLst/>
                </a:prstGeom>
                <a:noFill/>
              </p:spPr>
              <p:txBody>
                <a:bodyPr wrap="square" lIns="0" tIns="0" rIns="0" bIns="0" rtlCol="0">
                  <a:spAutoFit/>
                </a:bodyPr>
                <a:lstStyle/>
                <a:p>
                  <a:pPr algn="just">
                    <a:lnSpc>
                      <a:spcPct val="120000"/>
                    </a:lnSpc>
                  </a:pPr>
                  <a:r>
                    <a:rPr lang="zh-CN" altLang="en-US" b="1" dirty="0">
                      <a:solidFill>
                        <a:schemeClr val="tx1">
                          <a:lumMod val="65000"/>
                          <a:lumOff val="35000"/>
                        </a:schemeClr>
                      </a:solidFill>
                      <a:latin typeface="+mn-ea"/>
                      <a:cs typeface="+mn-ea"/>
                      <a:sym typeface="+mn-lt"/>
                    </a:rPr>
                    <a:t>在野外场景中</a:t>
                  </a:r>
                  <a:r>
                    <a:rPr lang="en-US" altLang="zh-CN" b="1" dirty="0">
                      <a:solidFill>
                        <a:schemeClr val="tx1">
                          <a:lumMod val="65000"/>
                          <a:lumOff val="35000"/>
                        </a:schemeClr>
                      </a:solidFill>
                      <a:latin typeface="+mn-ea"/>
                      <a:cs typeface="+mn-ea"/>
                      <a:sym typeface="+mn-lt"/>
                    </a:rPr>
                    <a:t>, </a:t>
                  </a:r>
                  <a:r>
                    <a:rPr lang="zh-CN" altLang="en-US" b="1" dirty="0">
                      <a:solidFill>
                        <a:schemeClr val="tx1">
                          <a:lumMod val="65000"/>
                          <a:lumOff val="35000"/>
                        </a:schemeClr>
                      </a:solidFill>
                      <a:latin typeface="+mn-ea"/>
                      <a:cs typeface="+mn-ea"/>
                      <a:sym typeface="+mn-lt"/>
                    </a:rPr>
                    <a:t>一些面部表情很容易发生遮挡</a:t>
                  </a:r>
                  <a:r>
                    <a:rPr lang="en-US" altLang="zh-CN" b="1" dirty="0">
                      <a:solidFill>
                        <a:schemeClr val="tx1">
                          <a:lumMod val="65000"/>
                          <a:lumOff val="35000"/>
                        </a:schemeClr>
                      </a:solidFill>
                      <a:latin typeface="+mn-ea"/>
                      <a:cs typeface="+mn-ea"/>
                      <a:sym typeface="+mn-lt"/>
                    </a:rPr>
                    <a:t>, </a:t>
                  </a:r>
                  <a:r>
                    <a:rPr lang="zh-CN" altLang="en-US" b="1" dirty="0">
                      <a:solidFill>
                        <a:schemeClr val="tx1">
                          <a:lumMod val="65000"/>
                          <a:lumOff val="35000"/>
                        </a:schemeClr>
                      </a:solidFill>
                      <a:latin typeface="+mn-ea"/>
                      <a:cs typeface="+mn-ea"/>
                      <a:sym typeface="+mn-lt"/>
                    </a:rPr>
                    <a:t>或者头部偏转，进而丢失部分或全部信息。</a:t>
                  </a:r>
                  <a:endParaRPr lang="en-US" altLang="zh-CN" b="1" dirty="0">
                    <a:solidFill>
                      <a:schemeClr val="tx1">
                        <a:lumMod val="65000"/>
                        <a:lumOff val="35000"/>
                      </a:schemeClr>
                    </a:solidFill>
                    <a:latin typeface="+mn-ea"/>
                    <a:cs typeface="+mn-ea"/>
                    <a:sym typeface="+mn-lt"/>
                  </a:endParaRPr>
                </a:p>
              </p:txBody>
            </p:sp>
            <p:grpSp>
              <p:nvGrpSpPr>
                <p:cNvPr id="146" name="组合 145"/>
                <p:cNvGrpSpPr/>
                <p:nvPr/>
              </p:nvGrpSpPr>
              <p:grpSpPr>
                <a:xfrm>
                  <a:off x="4717410" y="5521924"/>
                  <a:ext cx="372206" cy="372204"/>
                  <a:chOff x="4669003" y="1566078"/>
                  <a:chExt cx="144016" cy="144016"/>
                </a:xfrm>
                <a:solidFill>
                  <a:srgbClr val="0A2D4F"/>
                </a:solidFill>
              </p:grpSpPr>
              <p:sp>
                <p:nvSpPr>
                  <p:cNvPr id="162" name="椭圆 161"/>
                  <p:cNvSpPr/>
                  <p:nvPr/>
                </p:nvSpPr>
                <p:spPr>
                  <a:xfrm>
                    <a:off x="4669003" y="1566078"/>
                    <a:ext cx="144016" cy="144016"/>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615">
                      <a:cs typeface="+mn-ea"/>
                      <a:sym typeface="+mn-lt"/>
                    </a:endParaRPr>
                  </a:p>
                </p:txBody>
              </p:sp>
              <p:sp>
                <p:nvSpPr>
                  <p:cNvPr id="163" name="椭圆 162"/>
                  <p:cNvSpPr/>
                  <p:nvPr/>
                </p:nvSpPr>
                <p:spPr>
                  <a:xfrm>
                    <a:off x="4703092" y="1600166"/>
                    <a:ext cx="75840" cy="75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615" dirty="0">
                      <a:cs typeface="+mn-ea"/>
                      <a:sym typeface="+mn-lt"/>
                    </a:endParaRPr>
                  </a:p>
                </p:txBody>
              </p:sp>
            </p:grpSp>
            <p:grpSp>
              <p:nvGrpSpPr>
                <p:cNvPr id="150" name="组合 149"/>
                <p:cNvGrpSpPr/>
                <p:nvPr/>
              </p:nvGrpSpPr>
              <p:grpSpPr>
                <a:xfrm>
                  <a:off x="6685463" y="5521924"/>
                  <a:ext cx="372206" cy="372204"/>
                  <a:chOff x="4669003" y="1566078"/>
                  <a:chExt cx="144016" cy="144016"/>
                </a:xfrm>
                <a:solidFill>
                  <a:srgbClr val="0B2C4F"/>
                </a:solidFill>
              </p:grpSpPr>
              <p:sp>
                <p:nvSpPr>
                  <p:cNvPr id="160" name="椭圆 159"/>
                  <p:cNvSpPr/>
                  <p:nvPr/>
                </p:nvSpPr>
                <p:spPr>
                  <a:xfrm>
                    <a:off x="4669003" y="1566078"/>
                    <a:ext cx="144016" cy="144016"/>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615">
                      <a:cs typeface="+mn-ea"/>
                      <a:sym typeface="+mn-lt"/>
                    </a:endParaRPr>
                  </a:p>
                </p:txBody>
              </p:sp>
              <p:sp>
                <p:nvSpPr>
                  <p:cNvPr id="161" name="椭圆 160"/>
                  <p:cNvSpPr/>
                  <p:nvPr/>
                </p:nvSpPr>
                <p:spPr>
                  <a:xfrm>
                    <a:off x="4703092" y="1600166"/>
                    <a:ext cx="75840" cy="75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615">
                      <a:cs typeface="+mn-ea"/>
                      <a:sym typeface="+mn-lt"/>
                    </a:endParaRPr>
                  </a:p>
                </p:txBody>
              </p:sp>
            </p:grpSp>
            <p:cxnSp>
              <p:nvCxnSpPr>
                <p:cNvPr id="151" name="直接连接符 150"/>
                <p:cNvCxnSpPr/>
                <p:nvPr/>
              </p:nvCxnSpPr>
              <p:spPr>
                <a:xfrm>
                  <a:off x="6871569" y="1921924"/>
                  <a:ext cx="0" cy="3600000"/>
                </a:xfrm>
                <a:prstGeom prst="line">
                  <a:avLst/>
                </a:prstGeom>
                <a:ln w="9525">
                  <a:solidFill>
                    <a:srgbClr val="313D51"/>
                  </a:solidFill>
                  <a:prstDash val="dash"/>
                  <a:headEnd type="oval"/>
                </a:ln>
              </p:spPr>
              <p:style>
                <a:lnRef idx="1">
                  <a:schemeClr val="accent1"/>
                </a:lnRef>
                <a:fillRef idx="0">
                  <a:schemeClr val="accent1"/>
                </a:fillRef>
                <a:effectRef idx="0">
                  <a:schemeClr val="accent1"/>
                </a:effectRef>
                <a:fontRef idx="minor">
                  <a:schemeClr val="tx1"/>
                </a:fontRef>
              </p:style>
            </p:cxnSp>
            <p:grpSp>
              <p:nvGrpSpPr>
                <p:cNvPr id="154" name="组合 153"/>
                <p:cNvGrpSpPr/>
                <p:nvPr/>
              </p:nvGrpSpPr>
              <p:grpSpPr>
                <a:xfrm>
                  <a:off x="8653515" y="5521924"/>
                  <a:ext cx="372206" cy="372204"/>
                  <a:chOff x="4669003" y="1566078"/>
                  <a:chExt cx="144016" cy="144016"/>
                </a:xfrm>
                <a:solidFill>
                  <a:srgbClr val="0A2D4F"/>
                </a:solidFill>
              </p:grpSpPr>
              <p:sp>
                <p:nvSpPr>
                  <p:cNvPr id="158" name="椭圆 157"/>
                  <p:cNvSpPr/>
                  <p:nvPr/>
                </p:nvSpPr>
                <p:spPr>
                  <a:xfrm>
                    <a:off x="4669003" y="1566078"/>
                    <a:ext cx="144016" cy="144016"/>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615">
                      <a:cs typeface="+mn-ea"/>
                      <a:sym typeface="+mn-lt"/>
                    </a:endParaRPr>
                  </a:p>
                </p:txBody>
              </p:sp>
              <p:sp>
                <p:nvSpPr>
                  <p:cNvPr id="159" name="椭圆 158"/>
                  <p:cNvSpPr/>
                  <p:nvPr/>
                </p:nvSpPr>
                <p:spPr>
                  <a:xfrm>
                    <a:off x="4703092" y="1600166"/>
                    <a:ext cx="75840" cy="75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615">
                      <a:cs typeface="+mn-ea"/>
                      <a:sym typeface="+mn-lt"/>
                    </a:endParaRPr>
                  </a:p>
                </p:txBody>
              </p:sp>
            </p:grpSp>
            <p:sp>
              <p:nvSpPr>
                <p:cNvPr id="156" name="TextBox 129"/>
                <p:cNvSpPr txBox="1"/>
                <p:nvPr/>
              </p:nvSpPr>
              <p:spPr>
                <a:xfrm>
                  <a:off x="7099833" y="2214576"/>
                  <a:ext cx="3380330" cy="443453"/>
                </a:xfrm>
                <a:prstGeom prst="rect">
                  <a:avLst/>
                </a:prstGeom>
                <a:noFill/>
              </p:spPr>
              <p:txBody>
                <a:bodyPr wrap="square" lIns="0" tIns="0" rIns="0" bIns="0" rtlCol="0">
                  <a:spAutoFit/>
                </a:bodyPr>
                <a:lstStyle/>
                <a:p>
                  <a:pPr>
                    <a:lnSpc>
                      <a:spcPct val="120000"/>
                    </a:lnSpc>
                  </a:pPr>
                  <a:r>
                    <a:rPr lang="zh-CN" altLang="en-US" sz="2400" b="1" dirty="0">
                      <a:solidFill>
                        <a:schemeClr val="tx1">
                          <a:lumMod val="65000"/>
                          <a:lumOff val="35000"/>
                        </a:schemeClr>
                      </a:solidFill>
                      <a:latin typeface="+mn-ea"/>
                      <a:cs typeface="+mn-ea"/>
                      <a:sym typeface="+mn-lt"/>
                    </a:rPr>
                    <a:t>不确定性图像</a:t>
                  </a:r>
                  <a:endParaRPr lang="zh-CN" altLang="en-US" sz="2400" b="1" dirty="0">
                    <a:solidFill>
                      <a:schemeClr val="tx1">
                        <a:lumMod val="65000"/>
                        <a:lumOff val="35000"/>
                      </a:schemeClr>
                    </a:solidFill>
                    <a:latin typeface="+mn-ea"/>
                    <a:cs typeface="+mn-ea"/>
                    <a:sym typeface="+mn-lt"/>
                  </a:endParaRPr>
                </a:p>
              </p:txBody>
            </p:sp>
            <p:sp>
              <p:nvSpPr>
                <p:cNvPr id="157" name="TextBox 130"/>
                <p:cNvSpPr txBox="1"/>
                <p:nvPr/>
              </p:nvSpPr>
              <p:spPr>
                <a:xfrm>
                  <a:off x="7099834" y="3208475"/>
                  <a:ext cx="3378809" cy="998246"/>
                </a:xfrm>
                <a:prstGeom prst="rect">
                  <a:avLst/>
                </a:prstGeom>
                <a:noFill/>
              </p:spPr>
              <p:txBody>
                <a:bodyPr wrap="square" lIns="0" tIns="0" rIns="0" bIns="0" rtlCol="0">
                  <a:spAutoFit/>
                </a:bodyPr>
                <a:lstStyle/>
                <a:p>
                  <a:pPr algn="just">
                    <a:lnSpc>
                      <a:spcPct val="120000"/>
                    </a:lnSpc>
                  </a:pPr>
                  <a:r>
                    <a:rPr b="1" dirty="0">
                      <a:solidFill>
                        <a:schemeClr val="tx1">
                          <a:lumMod val="65000"/>
                          <a:lumOff val="35000"/>
                        </a:schemeClr>
                      </a:solidFill>
                      <a:latin typeface="+mn-ea"/>
                      <a:cs typeface="+mn-ea"/>
                      <a:sym typeface="+mn-lt"/>
                    </a:rPr>
                    <a:t>主要是由于面部表情模糊和注释者的主观性造成的，这阻碍了识别性能的提高</a:t>
                  </a:r>
                  <a:r>
                    <a:rPr lang="zh-CN" altLang="en-US" b="1" dirty="0">
                      <a:solidFill>
                        <a:schemeClr val="tx1">
                          <a:lumMod val="65000"/>
                          <a:lumOff val="35000"/>
                        </a:schemeClr>
                      </a:solidFill>
                      <a:latin typeface="+mn-ea"/>
                      <a:cs typeface="+mn-ea"/>
                      <a:sym typeface="+mn-lt"/>
                    </a:rPr>
                    <a:t>。</a:t>
                  </a:r>
                  <a:endParaRPr lang="en-US" altLang="zh-CN" b="1" dirty="0">
                    <a:solidFill>
                      <a:schemeClr val="tx1">
                        <a:lumMod val="65000"/>
                        <a:lumOff val="35000"/>
                      </a:schemeClr>
                    </a:solidFill>
                    <a:latin typeface="+mn-ea"/>
                    <a:cs typeface="+mn-ea"/>
                    <a:sym typeface="+mn-lt"/>
                  </a:endParaRPr>
                </a:p>
              </p:txBody>
            </p:sp>
          </p:grpSp>
          <p:sp>
            <p:nvSpPr>
              <p:cNvPr id="35" name="椭圆 34"/>
              <p:cNvSpPr/>
              <p:nvPr/>
            </p:nvSpPr>
            <p:spPr>
              <a:xfrm>
                <a:off x="9392265" y="5545656"/>
                <a:ext cx="310792" cy="344555"/>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615">
                  <a:cs typeface="+mn-ea"/>
                  <a:sym typeface="+mn-lt"/>
                </a:endParaRPr>
              </a:p>
            </p:txBody>
          </p:sp>
          <p:sp>
            <p:nvSpPr>
              <p:cNvPr id="36" name="椭圆 35"/>
              <p:cNvSpPr/>
              <p:nvPr/>
            </p:nvSpPr>
            <p:spPr>
              <a:xfrm>
                <a:off x="9465830" y="5627211"/>
                <a:ext cx="163666" cy="181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615">
                  <a:cs typeface="+mn-ea"/>
                  <a:sym typeface="+mn-lt"/>
                </a:endParaRPr>
              </a:p>
            </p:txBody>
          </p:sp>
          <p:cxnSp>
            <p:nvCxnSpPr>
              <p:cNvPr id="37" name="直接连接符 36"/>
              <p:cNvCxnSpPr/>
              <p:nvPr/>
            </p:nvCxnSpPr>
            <p:spPr>
              <a:xfrm>
                <a:off x="9547663" y="2213085"/>
                <a:ext cx="0" cy="3332572"/>
              </a:xfrm>
              <a:prstGeom prst="line">
                <a:avLst/>
              </a:prstGeom>
              <a:ln w="9525">
                <a:solidFill>
                  <a:srgbClr val="313D51"/>
                </a:solidFill>
                <a:prstDash val="dash"/>
                <a:headEnd type="oval"/>
              </a:ln>
            </p:spPr>
            <p:style>
              <a:lnRef idx="1">
                <a:schemeClr val="accent1"/>
              </a:lnRef>
              <a:fillRef idx="0">
                <a:schemeClr val="accent1"/>
              </a:fillRef>
              <a:effectRef idx="0">
                <a:schemeClr val="accent1"/>
              </a:effectRef>
              <a:fontRef idx="minor">
                <a:schemeClr val="tx1"/>
              </a:fontRef>
            </p:style>
          </p:cxnSp>
        </p:grpSp>
        <p:sp>
          <p:nvSpPr>
            <p:cNvPr id="39" name="TextBox 130"/>
            <p:cNvSpPr txBox="1"/>
            <p:nvPr/>
          </p:nvSpPr>
          <p:spPr>
            <a:xfrm>
              <a:off x="9654896" y="2002689"/>
              <a:ext cx="1380704" cy="1232710"/>
            </a:xfrm>
            <a:prstGeom prst="rect">
              <a:avLst/>
            </a:prstGeom>
            <a:noFill/>
          </p:spPr>
          <p:txBody>
            <a:bodyPr wrap="square" lIns="0" tIns="0" rIns="0" bIns="0" rtlCol="0">
              <a:spAutoFit/>
            </a:bodyPr>
            <a:lstStyle/>
            <a:p>
              <a:pPr algn="just">
                <a:lnSpc>
                  <a:spcPct val="120000"/>
                </a:lnSpc>
              </a:pPr>
              <a:r>
                <a:rPr lang="zh-CN" altLang="en-US" sz="2400" b="1" dirty="0">
                  <a:solidFill>
                    <a:schemeClr val="tx1">
                      <a:lumMod val="65000"/>
                      <a:lumOff val="35000"/>
                    </a:schemeClr>
                  </a:solidFill>
                  <a:latin typeface="+mn-ea"/>
                  <a:cs typeface="+mn-ea"/>
                  <a:sym typeface="+mn-lt"/>
                </a:rPr>
                <a:t>类间相似性，类内差异 </a:t>
              </a:r>
              <a:endParaRPr lang="zh-CN" altLang="en-US" sz="2400" b="1" dirty="0">
                <a:solidFill>
                  <a:schemeClr val="tx1">
                    <a:lumMod val="65000"/>
                    <a:lumOff val="35000"/>
                  </a:schemeClr>
                </a:solidFill>
                <a:latin typeface="+mn-ea"/>
                <a:cs typeface="+mn-ea"/>
                <a:sym typeface="+mn-lt"/>
              </a:endParaRPr>
            </a:p>
          </p:txBody>
        </p:sp>
      </p:grpSp>
      <p:sp>
        <p:nvSpPr>
          <p:cNvPr id="5" name="文本框 4"/>
          <p:cNvSpPr txBox="1"/>
          <p:nvPr/>
        </p:nvSpPr>
        <p:spPr>
          <a:xfrm>
            <a:off x="9552940" y="3293110"/>
            <a:ext cx="1767840" cy="2030095"/>
          </a:xfrm>
          <a:prstGeom prst="rect">
            <a:avLst/>
          </a:prstGeom>
          <a:noFill/>
        </p:spPr>
        <p:txBody>
          <a:bodyPr wrap="square" rtlCol="0">
            <a:spAutoFit/>
          </a:bodyPr>
          <a:lstStyle/>
          <a:p>
            <a:r>
              <a:rPr b="1" dirty="0">
                <a:solidFill>
                  <a:schemeClr val="tx1">
                    <a:lumMod val="65000"/>
                    <a:lumOff val="35000"/>
                  </a:schemeClr>
                </a:solidFill>
                <a:latin typeface="+mn-ea"/>
                <a:cs typeface="+mn-ea"/>
              </a:rPr>
              <a:t>同一类别的表情中，在某些特征上是非常不相似的，不同类别的特征在某些情况下是相似的</a:t>
            </a:r>
            <a:endParaRPr b="1" dirty="0">
              <a:solidFill>
                <a:schemeClr val="tx1">
                  <a:lumMod val="65000"/>
                  <a:lumOff val="35000"/>
                </a:schemeClr>
              </a:solidFill>
              <a:latin typeface="+mn-ea"/>
              <a:cs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149350" y="333375"/>
            <a:ext cx="8863965" cy="3446145"/>
          </a:xfrm>
          <a:prstGeom prst="rect">
            <a:avLst/>
          </a:prstGeom>
        </p:spPr>
      </p:pic>
      <p:sp>
        <p:nvSpPr>
          <p:cNvPr id="100" name="文本框 99"/>
          <p:cNvSpPr txBox="1"/>
          <p:nvPr/>
        </p:nvSpPr>
        <p:spPr>
          <a:xfrm>
            <a:off x="964565" y="3891915"/>
            <a:ext cx="10027285" cy="1938020"/>
          </a:xfrm>
          <a:prstGeom prst="rect">
            <a:avLst/>
          </a:prstGeom>
          <a:noFill/>
          <a:ln w="9525">
            <a:noFill/>
          </a:ln>
        </p:spPr>
        <p:txBody>
          <a:bodyPr wrap="square">
            <a:spAutoFit/>
          </a:bodyPr>
          <a:lstStyle/>
          <a:p>
            <a:pPr indent="0"/>
            <a:r>
              <a:rPr lang="en-US" sz="2400" b="0">
                <a:latin typeface="宋体" panose="02010600030101010101" pitchFamily="2" charset="-122"/>
                <a:ea typeface="宋体" panose="02010600030101010101" pitchFamily="2" charset="-122"/>
                <a:cs typeface="宋体" panose="02010600030101010101" pitchFamily="2" charset="-122"/>
              </a:rPr>
              <a:t>    1</a:t>
            </a:r>
            <a:r>
              <a:rPr lang="zh-CN" sz="2400" b="0">
                <a:latin typeface="宋体" panose="02010600030101010101" pitchFamily="2" charset="-122"/>
                <a:ea typeface="宋体" panose="02010600030101010101" pitchFamily="2" charset="-122"/>
                <a:cs typeface="宋体" panose="02010600030101010101" pitchFamily="2" charset="-122"/>
              </a:rPr>
              <a:t>）类间相似性大。来自不同类的表达式可能只表现出一些细微的差异。如图所示，</a:t>
            </a:r>
            <a:r>
              <a:rPr lang="en-US" sz="2400" b="0">
                <a:latin typeface="宋体" panose="02010600030101010101" pitchFamily="2" charset="-122"/>
                <a:ea typeface="宋体" panose="02010600030101010101" pitchFamily="2" charset="-122"/>
                <a:cs typeface="宋体" panose="02010600030101010101" pitchFamily="2" charset="-122"/>
              </a:rPr>
              <a:t>Surprise</a:t>
            </a:r>
            <a:r>
              <a:rPr lang="zh-CN" sz="2400" b="0">
                <a:latin typeface="宋体" panose="02010600030101010101" pitchFamily="2" charset="-122"/>
                <a:ea typeface="宋体" panose="02010600030101010101" pitchFamily="2" charset="-122"/>
                <a:cs typeface="宋体" panose="02010600030101010101" pitchFamily="2" charset="-122"/>
              </a:rPr>
              <a:t>（第 </a:t>
            </a:r>
            <a:r>
              <a:rPr lang="en-US" sz="2400" b="0">
                <a:latin typeface="宋体" panose="02010600030101010101" pitchFamily="2" charset="-122"/>
                <a:ea typeface="宋体" panose="02010600030101010101" pitchFamily="2" charset="-122"/>
                <a:cs typeface="宋体" panose="02010600030101010101" pitchFamily="2" charset="-122"/>
              </a:rPr>
              <a:t>1 </a:t>
            </a:r>
            <a:r>
              <a:rPr lang="zh-CN" sz="2400" b="0">
                <a:latin typeface="宋体" panose="02010600030101010101" pitchFamily="2" charset="-122"/>
                <a:ea typeface="宋体" panose="02010600030101010101" pitchFamily="2" charset="-122"/>
                <a:cs typeface="宋体" panose="02010600030101010101" pitchFamily="2" charset="-122"/>
              </a:rPr>
              <a:t>行）和 </a:t>
            </a:r>
            <a:r>
              <a:rPr lang="en-US" sz="2400" b="0">
                <a:latin typeface="宋体" panose="02010600030101010101" pitchFamily="2" charset="-122"/>
                <a:ea typeface="宋体" panose="02010600030101010101" pitchFamily="2" charset="-122"/>
                <a:cs typeface="宋体" panose="02010600030101010101" pitchFamily="2" charset="-122"/>
              </a:rPr>
              <a:t>Anger</a:t>
            </a:r>
            <a:r>
              <a:rPr lang="zh-CN" sz="2400" b="0">
                <a:latin typeface="宋体" panose="02010600030101010101" pitchFamily="2" charset="-122"/>
                <a:ea typeface="宋体" panose="02010600030101010101" pitchFamily="2" charset="-122"/>
                <a:cs typeface="宋体" panose="02010600030101010101" pitchFamily="2" charset="-122"/>
              </a:rPr>
              <a:t>（第 </a:t>
            </a:r>
            <a:r>
              <a:rPr lang="en-US" sz="2400" b="0">
                <a:latin typeface="宋体" panose="02010600030101010101" pitchFamily="2" charset="-122"/>
                <a:ea typeface="宋体" panose="02010600030101010101" pitchFamily="2" charset="-122"/>
                <a:cs typeface="宋体" panose="02010600030101010101" pitchFamily="2" charset="-122"/>
              </a:rPr>
              <a:t>2 </a:t>
            </a:r>
            <a:r>
              <a:rPr lang="zh-CN" sz="2400" b="0">
                <a:latin typeface="宋体" panose="02010600030101010101" pitchFamily="2" charset="-122"/>
                <a:ea typeface="宋体" panose="02010600030101010101" pitchFamily="2" charset="-122"/>
                <a:cs typeface="宋体" panose="02010600030101010101" pitchFamily="2" charset="-122"/>
              </a:rPr>
              <a:t>行）共享一个相似的嘴。区分它们的关键线索在于双眼和双眼之间的区域； </a:t>
            </a:r>
            <a:r>
              <a:rPr lang="en-US" sz="2400" b="0">
                <a:latin typeface="宋体" panose="02010600030101010101" pitchFamily="2" charset="-122"/>
                <a:ea typeface="宋体" panose="02010600030101010101" pitchFamily="2" charset="-122"/>
                <a:cs typeface="宋体" panose="02010600030101010101" pitchFamily="2" charset="-122"/>
              </a:rPr>
              <a:t>2</a:t>
            </a:r>
            <a:r>
              <a:rPr lang="zh-CN" sz="2400" b="0">
                <a:latin typeface="宋体" panose="02010600030101010101" pitchFamily="2" charset="-122"/>
                <a:ea typeface="宋体" panose="02010600030101010101" pitchFamily="2" charset="-122"/>
                <a:cs typeface="宋体" panose="02010600030101010101" pitchFamily="2" charset="-122"/>
              </a:rPr>
              <a:t>）小的类内相似性。属于同一类别的表达方式可能具有显着不同的外观，因种族、性别、年龄和文化背景而异</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tags/tag1.xml><?xml version="1.0" encoding="utf-8"?>
<p:tagLst xmlns:p="http://schemas.openxmlformats.org/presentationml/2006/main">
  <p:tag name="KSO_WM_UNIT_PLACING_PICTURE_USER_VIEWPORT" val="{&quot;height&quot;:2905,&quot;width&quot;:9581}"/>
</p:tagLst>
</file>

<file path=ppt/tags/tag2.xml><?xml version="1.0" encoding="utf-8"?>
<p:tagLst xmlns:p="http://schemas.openxmlformats.org/presentationml/2006/main">
  <p:tag name="KSO_WM_UNIT_PLACING_PICTURE_USER_VIEWPORT" val="{&quot;height&quot;:6040,&quot;width&quot;:4870}"/>
</p:tagLst>
</file>

<file path=ppt/tags/tag3.xml><?xml version="1.0" encoding="utf-8"?>
<p:tagLst xmlns:p="http://schemas.openxmlformats.org/presentationml/2006/main">
  <p:tag name="ISPRING_ULTRA_SCORM_COURSE_ID" val="7A251DB4-07BE-47B3-8E91-FE7746FF9ADF"/>
  <p:tag name="ISPRING_SCORM_RATE_SLIDES" val="1"/>
  <p:tag name="ISPRING_SCORM_PASSING_SCORE" val="100.0000000000"/>
  <p:tag name="ISPRINGONLINEFOLDERID" val="0"/>
  <p:tag name="ISPRINGONLINEFOLDERPATH" val="Content List"/>
  <p:tag name="ISPRINGCLOUDFOLDERID" val="0"/>
  <p:tag name="ISPRINGCLOUDFOLDERPATH" val="Repository"/>
  <p:tag name="ISPRING_RESOURCE_PATHS_HASH_PRESENTER" val="dda1421ddb3ffb98a498c34c1cc89e982539480"/>
  <p:tag name="ISPRING_PRESENTATION_TITLE" val="毕业论文答辩PPT-13"/>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CBerJKWn+5mToEAADhDgAAHQAAAHVuaXZlcnNhbC9jb21tb25fbWVzc2FnZXMubG5nrVf/bts2EP6/QN+BEFBgA7a0HdCiGBIHtMTYQmTJleg42Q8IjMTYRCgxkyi32V99mj7YnmRHym7spoOkdIBtmLTvu9Pdd9+Rx6cfC4k2vKqFKk+c10evHMTLTOWiXJ04C3r28zsH1ZqVOZOq5CdOqRx0Onr+7FiyctWwFYfvz58hdFzwuoZlPTKrhzUS+YkzH6duNJvj8CoNokmUjv2JM3JVccfKexSolfqj+uGXt+8+vn7z9sfjl1vLPkDJDAfBIRSySG9e9QAKaRwFKaCRIA3JJXVG5nOYXbSggR8SZ7T9Msx6HpMLZ2Q+O+0WcUxCmiaB75HUT9IwojYXAaHEc0ZXqkFrtuFIK7QR/APSaw6V1KLiqJYitz9kCjbKhnc586IZ9sM0JgmNfZf6UeiMElVV9z9ZWNbotarAXY1yUbNryXPrEzhjf7+reA2umQZOIXjptYB/qoKJ8qjTdYyXfjhJaRQFSUpCb7fjjEiZI69ixs1AlBgnJAaAitW8eoJtallmzRGWchjC1J9MA3hTE8JUrNYS3npoHHMCNZjzsssKOEJiYFeSLKPYM0kDV4ihO1bXH1SVH/Bjv1BdwH7oRkBBl+6BU4OxA4YaC1COquKZ7gKbkSTBE5KOo0sgMvRdNMQiOod2Ox9icUUSaBGSdNmE+MKfYEN402I7/u/6K2OGzvIesSwDO5O+jVBNDTsmpdAFttPqYV4S8n4BVfNx8I0ubgEhsbZeK7HhEEKVd7MHNMUlnuHP+4X/W3qG/YB4KRDKi5YptWJnnDGQh1JpxKRU5gHAL8s3rMw4uuYZa4Dw9/C3XOT2b6bYNpK/GvE3YnorLS+2qhR65PLF0cDQDoTscYRFU0N4WvPiTne53gv/KVEYYv9nCH0efaD/pG3WsQ8dMBaqvwUBeTaCBIoq+1v54Rk4mrc9D6LglzcDfIbRFiBU6KkYF5CqgxAuIIUD7JdknPgUhu2SX9dCd84xW9m2QN8uagYHB8k1fyjsNb9R0BOSs007zkDWbKU7C7o3LQ+0h/o0gJBDAFy1IxEgpSgg/rwH5mJGdhloJePgSZaqkbltUSlurWxAbpuCP57DN5Uq7K5k9Y68rWqdfk8U7cPFrdP5gHmSEBy709TFoUvMEc40jexpBFw0MQU0SQM8NuZAyoLpbA1aeaOaMu8J1J7CPHKGAWyb0oSzKlv/8+lzT4yvIml30Xb310Eg0GFGiMgXsN9DpXn9ZxcIxeNDO7voY7U9te7seh5iqQ90+F9Oh6zV9EIVsHXU7RfYti0aphS70xkQMrH8U02VdY/efYQZjs9BVOz5yhnNWHULikSVkoNQbKoNAfUw7w8Xh0ZLUfIhtt+n6eaBqT9PsefZWxQ0nxTZbTu8cjgrZtvrlITrVF8wd4pDELyv8Hgu9EBAOyN28gKN3q4f2nzzeGR8WdX2Mnr8cu9u+i9QSwMEFAACAAgAgXqySgn+cEwJAwAAtQoAACcAAAB1bml2ZXJzYWwvZmxhc2hfcHVibGlzaGluZ19zZXR0aW5ncy54bWzVVt1SGjEUvucpMul4KYsWq2UWnI7A1FGBEdrqlRM2BzZjNtlusiBe9Wn6YH2SnmwEYbTOqnWm5QZyfr7znZ8cEh7eJJLMIDNCqybdqdYoARVpLtS0Sb+MutsHlBjLFGdSK2hSpSk5bFXCNB9LYeIhWIumhiCMMo3UNmlsbdoIgvl8XhUmzZxWy9wivqlGOgnSDAwoC1mQSrbAL7tIwdBWpUJI6EVnmucSiOBIQQnHjsmuZCamgTcbs+h6mulc8SMtdUay6bhJ39WKz9LGQ7VFAsolZ1oodGLbYJwLx4fJobgFEoOYxkh8v07JXHAbN+lu3aGgdfAQpcD2OTCHcqQxGWXv4BOwjDPL/NHHs3BjzVLgRXyhWCKiEWqIy79J26Orz5eDzvnpce/katTvn46OB55E4RNs4oTBZqAQCek8i2AVJ2TWsihG3ugzYdJAGKyLlmYTrTbIuTMZa4m1L7xwHpIx8B5LYK0bw2uhumi5Q8kEE5GLJv2UCSYpEZZJEa2cTT42Vtii/911S4JYOGdAzob0PryvThSzzMA6raXGuJpHrW86l5wsdE6kuAZiNcH88wR/xUDWm0MmmU4KKY6PJUYKjDgTMAd+WNT0DvBPgS4xRJKjJ05uKsH6CN9zcUvGMNEZ4gKb4YyjXBiPX30WcMqMuQdlS45bw9PjdufquNfuXGy5BBmfMRU9ExwbDklq3wKfYe5KYwgpNVZzDQIrE7HcQNEfLnhhVibN0rFjNiua7hpZgGK7BfLxmKiIcDSFyqEsYMQU0UouCIvwChk3QjOhc4MSPywe2ryIoHclQhVUp3iDMFjGISuDVtvZfV/f+7B/8LFRDX79+Ln9pNPdWhlI5qL5vXL05GJZLZeHdy4M3C54fDXYLP83N8PgvPO1TF17nYtRqW52hqXg+mWs+idlrM79KhusrbFSFHAPTf3Sw00kRSIs8L85Yi8Yk1f9g/gZe5sxecOcX3M1/puU/Wn1GNl4fYTBo88jp0mEEgkWwm3E1ZuqtVev4XvmUVWlgmibT81W5TdQSwMEFAACAAgAgXqyStqYtsO1AgAAVQoAACEAAAB1bml2ZXJzYWwvZmxhc2hfc2tpbl9zZXR0aW5ncy54bWyVVm1P4zAM/n6/Ytp9p/cKOqlMggESEnegA/E9bb02WppMiTtu//6cNKVJt25lEdLy+Hkcx7E9UrPmcvFpNktzJZR+BkQuS2ORDpvx4nKeNYhKnuVKIkg8k0rXTMwXn6/v7EoTxzylUlvQpPniPic0K5ZDf8yF+0yR+DN+Xtg1JshVvWFy96BKdZaxfF1q1ciCZHfuMyardhvQgsu1vcSvi+Xt6AGCG7xHqKOYvt/ZNU2y0WAM2JDOb+06qRIsAzEtwwNNf9Tx2w9kW244OtnVV7vGZBtWQpzk49HRw5D3DwsQ/iFRv53bNUoVbAf6Q87Vptl8SKBVaRMaa44/4rtGKFZQ+5Hg5otdJwX2Qvagk6/g0/Pjxq6A5L+GfZ/adtVKPNm8DgaCffRMwAJ1A2nS7VqbqdTbY4PUH7BYMWGIEEI96YmCfmKN6dzEWM/7C29cFqEvj/SUVyWaGpZtwIG7GO/5y+W1mxWh03csiFDD1oNBiD3YM/9QXveYAdgznwUv4FGK3X4EQ1Mr6h75mvnnPJ5/soJktC28tdt1VnvSg21dE4TqgY5TqwIWxobzwmuw75YmDmtDSvZiSiXb8pIhV/K35WU7dxmTJgODr7XDlZUiRwGHCs7FSGM6TJfbx/XorXFBtj8L/eXa/Qxpil/OGSLLq5p+lsx85nXUJpSYeXJYYeck0UHfy5UKNO7sMVHN9Br0i1Ji6jFSIZip7lXbXGP0NAlykCaHs5x6J4fSL5s6A31Lr8bBdFmOwZZY8bIS9IevHN6gGChGrK0UK/InGX+vywDwRQBM51VXte2mtdSNQC5gC13zB4C78tjdUkNVOlZwV/gAKwxLziOTatLPir5W4hkS4Af4rxRW5HhgmVD2yDLjbhZ1fjeG+1iiwdyNM1t84SRze19LkWOy72eQQPvv5H9QSwMEFAACAAgAgXqySnjWJgneAgAAxgkAACYAAAB1bml2ZXJzYWwvaHRtbF9wdWJsaXNoaW5nX3NldHRpbmdzLnhtbM1WwU4bMRC95yssVxzJAqWFRpugigSBoCQiaQsnNFk7WQuvvbW9CeHUr+mH9Us6XpOQCBotCKrmkux45s17M+PZxAe3mSQTbqzQqkm361uUcJVoJtS4Sb8Ojjb3KbEOFAOpFW9SpSk5aNXivBhKYdM+dw5dLUEYZRu5a9LUubwRRdPptC5sbvyploVDfFtPdBblhluuHDdRLmGGX26Wc0tbtRohcTB90ayQnAiGFJTw7EAeu0zSKHgNIbkZG10odqilNsSMh036bqv8zH0CUltkXHlttoVGb3YNYEx4OiD74o6TlItxirz3dimZCubSJt3Z9SjoHT1GKbGDBPAohxq1KHcPn3EHDByEx5DP8Vtn54ZgYjMFmUgGeEK8/CZtD66Pr3qdi7OT89PrQbd7NjjpBRJlTLSKE0eriWIkpAuT8EWeGJyDJEXeGDMCaXkcLZvmbiOtVsj5ZzLUEktfRlEyQqZy1qSfjQBJiXAgRbI4dWDG3B0JiRp87HZ9pBx9AAx6kxSM5cuJ5ifWVzFpfdeFZGSmCyLFDSdOE1RUZPgr5WS53GRkdFZaJVhHrBSMk4ngU84OyirdA/4t0RWmyAqMxFHMJXchw49C3JEhH2mDuBwmOLRoFzbg158FnIO1D6Aw57jRPztpd65Pztudyw0vENgEVPJMcGwhz3L3FviA2pXGFFJqrOYSBFYmgcLysj9MsNKtiszKuVOYlE33jSxBsd0C+QRMPEhwtIQqeFXABBTRSs4IJHgprB+hidCFRUsYlgBtX0QwhBKhSqpjXFCYzDBuqqBtbe+83/3wcW//U6Me/f75a3Nt0P2i6Enw2cKmOFy7Khbr4vGdiyN/Q5++7M4U/+qu9y4636pU6rxzOajUn06/Ely3ilf3tIrXRVhOvaXFVIkCbpZxWGO4W6TIhOPsNYfmBY1fv+XDWLxS499Qxdrx/X9FhKfFS33lLR5HT/7NqKF99b9Xq/YHUEsDBBQAAgAIAIF6skrb73U9lgEAAB8GAAAfAAAAdW5pdmVyc2FsL2h0bWxfc2tpbl9zZXR0aW5ncy5qc42Uy27CMBBF93xF5G4rRF+gdtcWkCqxqFR2VRdOGEKEY0e2k0IR/97Y4WE7kxbPBt8c3xkP8ux6Ub1IQqKnaGd/2/27v7caGE3LEq59nXXoudGJYtkC5lkOLONAAqQ6Hj3J+zOBGRNuTePth7FVjh8R5suSMuXiBWIhEU1hhysE/Ea0DXb45yT2nHs1d3IaHZdaC95PBNfAdZ8LmVPLkKuXqQn3igEsKpANOrALQZc0Ac90ZFcXeXZ8GJlwuUTkBeXbmUhFP6bJOpWi5IuGntrl0qttAbL+y9eHAh9HrxPPjmVKv2nIw8R3UxPdZCFBKTjkHU5MoDCjMbA/WxSgnnH7QgFdZSrTR/r5xoRLFzSFVpfaJdQNrb0u5TRsdEPcDk14BKNbkJdYiaIsLuGkSE1HWmi75yeUCbrIeNpw44EJlDPFGtuu7p0vej82QbwnJIIntMKeX941O0JQIaD2xtIxrwryzjA7hokcySEQDZtWFT5HdDhHzP4zIlRrmqzyejzUw7FuA5VrkHMhWF391391hrl6+19QSwMEFAACAAgAgXqyShra6juqAAAAHwEAABoAAAB1bml2ZXJzYWwvaTE4bl9wcmVzZXRzLnhtbJ2PMQ/CIBCFd34FuV2wW9MA3UzcHHQ2FVFJ6NFw1PrzhdQYZ4dL7l3e915O9a8x8KdL5CNqaMQWuEMbrx7vGk7H3aYFTnnA6xAiOg0YgfeGKd+0eEiOXCZeIpA0PHKeOimXZRGeplQSKIY5l2ASNo6yzBhRVlJOKwor2/m/6M8NDGOcq8vsQ96jKXtRq4VTshoqc3YoPN4iyGpQ8uuuys6US0URSv48ZtgbUEsDBBQAAgAIAIF6skqw7V1XbgAAAHYAAAAcAAAAdW5pdmVyc2FsL2xvY2FsX3NldHRpbmdzLnhtbA3MPQ7CMAxA4b2nsLyXn42haTc2EBLlAFZjUCTHRomF4PZ4e8OnNy3fKvDh1otpwuPugMC6WS76SvhYz+MJoTtpJjHlhGoIyzxMYhvJnd0DdngL/bitXCOcr1RD3hp3ViePM4xwieezcMb9PPwBUEsDBBQAAgAIAIOZ9UT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IF6skoXqeFBbwEAAPsCAAApAAAAdW5pdmVyc2FsL3NraW5fY3VzdG9taXphdGlvbl9zZXR0aW5ncy54bWyNUttq3DAQfc9XiPzAShrdDO6Cbi5+SUKykGd3rRbTRC6WQkvRx1dOsmy22dBqnmbOmTPM6LTp+xTtU8rz4/R7yNMc70LOU/yWthcItfv5YV5ulpBCTptj5X6K4/yzj1/ntVarKQ9xHJbRrmjaYtQ9P6SkVk7VjBlGkWSeeoWc57ZiDbgGbMUcJbbd/CXxoruEfYj5vGq7OUHfN/QxhSX3cQy/tnDKfgudbvB5Gcap8tJWsDXKYWpxbA3ECJfcF6oBQCDLHXG4SNlITZDHjGMoRlGggAjnpBGFSMqhZl0jqgrzjUBMMkZdoZ7WbqS1cdQWCQ0huk7zqrGl64zEGBFCgLnCBXQGo8qGqqFBrQcEBwZE0UYTBaiznelY8c4Ly5GiXmBcmDGA8fG4x+3enutY/e91Duf8h+DZLziLrt7anDFXu39alkrehccfD0MO6MuQQj9+ury59Xf+aqd3/fXV5as3n318YK6GrZt/6O8/UEsDBBQAAgAIAIJ6skqlSRcUvw0AAAIjAAAXAAAAdW5pdmVyc2FsL3VuaXZlcnNhbC5wbmftWmlYkunef8xOTqXZOpYZtGrnVC6hmaZQWdmmdaaZadxtXEkRFdeRpXKmTlPKlBXu2BkdZzIhRTEXoEVlTFyOTjAIirlAiqCGgsj2Pth0vrzX+/X9xIfn5rqX333/+W+//31d9+2L/r5Wq2xXAQBgdeb0iS8AYLkfAJgnf7YCHCFtdOOBP2aYL3yPA5RuuwmwszzmmN8xAKghrtZe+RvYX5l4OgADAGteGz8zNvrXSADYSTpz4tiXGaGyQdad+HQde3b78bU7Pru63GXlzpqze9LWLXv0m/afIevWH3N+2OAa+/jfOWU5J/fvvxG+bu2s75XHZTk5X2mttZeUGpyT6IKXasytmXYkXcE4QmX/YNGcWeoBw3Rz4sUt6dHK3+50sdJFONVIPS+0OWP84WVH7/k/LoFSATFxXUejIQcx92Qs1U17ayj87j5zcLguX/37YrqHa6ZG1jC60gwcGeAUjyXHfiAbtA6lRmDZ2/GWyCFa3ufLjMubikktM69WJ+0AO0erDEWksR+Mi8a/XQ62sTa7jMPNm5f2afsMbHsdT4HttTSXJfSddcYNQ+4aITITxAQxQUwQE8QEMUFMEBPEBDFBTBATxAQxQUwQE8QEMUFMkP93SEZFJRm/ODJOCmNmzAy/bNuKbkmaZUzjpm/DeHEUUXBPIxN5BFz5nub9ix87T9UWbJgddyKoT7EZmIGAmGpyt4aZLyWw2ToXyBwH1hPshV1wDuU7vA0WNQ4hs4zI2SlaD7yGpUW02am66RWoocJ+YUPEYgQH9R1HKTp+14KxOFk1uwo+If6uUubx1jIid9vv2MlL5KaFmVsILVN/j4gdGxmFGhYqiLipiOmg7sEC5NiACqp77wsNoDNCKIWB3Si6v+qxNe79vagqaFYzpInoldv5XJ5C1o45TCd7ZmUOERWbrob6rQBe+HXVCDzWnH9Exc9XJTU3iF2RgxjnBtm2lvCd7dly6YmrlPSB0kuclxIJwqDuNP9PHXYaRlZzNAPCsn4JgMMqaWSGtgmxLT1CqbM8F00mLPaT8ejEg9m3U4PuSsgE/fCLOG4RlSYvTjhQpGmz3BnNX8Q3J9yX7yKOHqR4DsZLiw1CUow6jcGOkkvS1bSIbs0a/OFlQOIpsQ2KytJ/h4Vn+vfR0RWp3R3CdqKa9MQF8oDyB+4eXUIXb8esCZVI7b7/pT++yyzds6zk8ufx1l9KWnI9EP7uGtyRa/kWXMuzYo0u/MqKSExQlwqTyEyguaUEVBZpXntmkHe0Kr/aQdYIJSPDUR4p0EZZFOfQ02kqKJaiCSF62zuWnfHDQAij0BK4pnCmXvTv2dXjN6CsrutuLBB4ojQH2jIuNh1XnRwoFQTmVUXcssP0MrxnvFv3+cEPY4qm0M1bHDk8nXMcM4y6rOBlu20gZ+ZKSfRTzWvL3UqqbYGBOUn3/niqCoNgyFPiMmpRRIHF7Kr65gy3LQAguQKX7vS+5eWL1DT0eUqic60go5Ki1k+HXqo2/7MuPg6fx9L5EQ5aTErfWgoZKYLqxx34a86iaQvriBJ8gKTAnzB4caQXN/ZH52FlCi+EdamcPRpymmQFHG1QnxzxIOR2hA5YBCFLMK7o/jMCwmqjfjlG/X4pBQ4dEAxA6xK6rn/Y7+6sDq8QyA2Y2PvdhM2Fdk4hhwBgsFudfSGvzpoOindV/zR5wMJ94+ixiR+FNsgs//o14f21UUPJSe9dYc4FPfdPk6NeDhY2/Blv8ZWgx7WAOXQDRicja90qw9DoLVLFqV+qFYGUxfN5VfJdlaHtNZUwVzNgWNgy13duNnPU45zmyr5qTHcodrbtOTRhe3t238PnOQTtKJR4OI3/9z5l8WT+4w7LE9yYsqmu6wuLQHcUwblzMF/n9To7VcBB1azYBXuQL4i6GRj3rP7mXkWqlQ1dylHH31oH+/VPCg0aHB+SDm3siuLoPtjzxs9sLdQu8li5uifklRO1ZsB7154sxL96uFl95biah1yPGOI7J1Q7aIj1DUlvw8eeRFWeFmCe8NW8QUDTcGq/FOWR5TBUJnwxJc3UdH7jc78+fsWmOH5LU8S8zOIl5fobz0ElPcg8d0Ix/+R6q1D+G1EQ2l4ssW21w4RQbIXF//CGWKtfWuMTZzUig344wvBJjJQ3ZJvSsGGZbsSGlYFWE/FzP/s+Ysxzg2wQGn6PIx6MvtAs+CiJpR3PkriI0LwtmFBaPFNOCnGQ3QH9NlXcxDmUIGjKpW1TiIxfx36yzl2EVo3mK0rgbDNBqjKB5vRoA0K0G1Twpuc5souRhLUpb2svlcvM5KHfedkrsmeoBF0cdooKum/M8aZ4AFjkxASUS+6wA3t8Vdzh8NKGX8ZHS9KHGpVYMel7GtZbVXL9ZWCMduICoWkqbnvSBiQhviKVQqOo0hJdsu+iglgL56PVlg/EGr64ngE7WkBXstNKGI0tHl2okhm1PeiPjtpDyiPDfxq1bC5kzGUEK4mqat0EPSwvhQ8AKZnyRskIpq0oX1IsPYrnPIsUcHsjs7YjzHNBPTiRcFZHlBKaSiDSKz+4Ci4ncZr6oxNrvWU1fXD+WWlwDKUnXxYk6+2NPHCB60kbhB0O8PlZlxgrE1UpB1Ec3C5ZXpwx5oYF+duepU79VxWOGraGG1jKtF+yzIfD+sBuL4kQ+ox6mcBRIWMPDuE1sk7mipUTWDq3yoluft+t7Axa4HFqwAEMNilnPoB7SBQde5CLD64UTb9OuuyT14guxyXnbLY+a4PdSjOn54ak/Vjn/WLwHJEdZcgQBXb283Ybgy6kT9FaVCgpxiQiLKYjrHzED9fRsFkXERa6CEJhKrwj7eKz0JJauHWU1SYlmu/x9acDC1Al0kMCd6qlh6srX2AN55bFxoc11qaCJ99Tdrh967U35D3qaUmdXfPURmTWtWYShNipn2XWP6qknjHaualcctu9vpQor7Z2CbGYjxt2ic53JsfU4qo6JjEzrHrcpg5bOoc3zy3O1LwJxF9Cko12hvGQFNWAnN/t45MnS8vlU2SZKNEjWGdD5+c+eQa3I+HSJbtiHqrv7AEt1OA0hFV0+WJHt4qeL7Q6wNfxzIacvCEk3Sgu7sCFTwYfzXH/y+CCy4VPX76oXTPJ23eKC1xBbM9PG7xuUJp/wQvCKAlXxPZ/Gbl5mxTzjZglkQ64S1kN0j2wxIL+6uv9SkXwo3oCVNUbKd+KJAfvAr3+b6L2qWvVEaSSnaieHbDN6i40HtMrfIYprHOc+fV/+Z4ajMTN5H1DrV6SlslrOITrFinKTcMqxXBAKTbtuzVUm/y07gKYH3n8BLby4c5Re5+8zB+6PKmyZ7EMN2Rj1eMOoXsfvPHUXYuK1cwcvlkQ2/EImNzHzoUtfmH3YDdmIAXyglDBjqi1n5uoYek1n1KBYvhl9gJ29htFseKJudLVNQBdvSXuJ2dRZYNkqieL8SpyKqw6+dLHWAOLl6wSHnkVRPO4I20racuPHH0BzoUblM9N63mBLFE9vwNK4dCnP3zcKAUrpz6b9PH/D7XI7K18KR9AHShGiGC2bWMZdGh5gUgnT7cxNo2veExl/cI3jbfnMrwi8UcpHamB+Lc93xt1M5e5OFHpBIFjN5NhkIg1XKptKGdtuD/NsNodtjyfefPvCt0OwXz0v54t2u4Vfj0A/eilA9PEzKLuufl/3Atg0q+g/WGaSKaItS2mpEd54EycodTzaKCY6ay6XYfIXQtSzSphe9reWsRnTVeNJDDVFZM/dWsnQSMQOerVPYTQwmlVJ+FDHjlYu8BG5FqMe6n7yq75VrDf+IEs+JV4D0Hhc/BA81+JzNNbJcTMeow2ntN8C3KNfIlrnHI3Lh0DMpoSr1eQEQfXqhVkg5aZPYUU9GsnL7OatNg83cRzaN9P/935I79SSWF4DzjaKwaJAK3Qza+iMm1Vr62MyWS9kcAZMufI8uypGsQgj6Wfz/AsxSJPv/i5L2Lcvm901rG8cwVQJpBSWRDykdKqTxwb2L0S3RlgjNV7GqOB8Jvvr6ll61Nu2qsu264HHXTJFC2rl3xECZagxXNqe5XfR4afB2vPdlyij5HifwcpPgZtUBarLfN0x5R6jF+LtwR/zmcZ5CFkn/vsMe2Fq467jOmGExNYLvlJshdl+DpQYscA6ThJg95h5N9GJ1DjFdY3dEaWGjJTYllhcOhyjW6aYLhnniQnuu4e/udETfIGBfzVXD62GPI6a5MZcDgC2orpczj2sY7K5LBXuEBSwsK4KVPox2C9qFZZnaQoqtE46QjIIbctxrz4+nkqoW2HmWG+ZBrrAP86YYQStt5D4k2657gVAB5ZWENaJXmSb+Gvd6FU3GL76ixH8SF/Ae7GZusman9j0flCcfUh5OH7HGR/JkAsVG0YajOUi72g/UvCYCR6tT3bTlWq2Jcgf0/6DZQFOh3ZwE8KU7+5PPJTZKa0usHxAi3MGrxEOPC0r2R2Fg5siKpUOhxLn8jFF9iOPpRPurenv3sgOk54tzrseYaiy13k7lzQsJ8jyOjzBCt+L76830XmkvCdUMDUuW/8v64oCU4tM8dDjTeTi5PJoR8G4qhtS+8rqh0le6aZmoTgpbXgVPIsy2AMqgvG2d5o8W7FdHLsQQN+4TW0fcOyTw87VEO9kXrdO2vCc+NbkJGzxsWSq+IdMBv1NOvOHYPZH+cFpe/cowTGiTMn/U9Qjoff+B9QSwMEFAACAAgAgnqyStIooFJKAAAAawAAABsAAAB1bml2ZXJzYWwvdW5pdmVyc2FsLnBuZy54bWyzsa/IzVEoSy0qzszPs1Uy1DNQsrfj5bIpKEoty0wtV6gAihnpGUCAkkIlKrc8M6UkAyhkYG6OEMxIzUzPKLFVsjCwgAvqA80EAFBLAQIAABQAAgAIAEOUV0cNwDEewAEAANoDAAAPAAAAAAAAAAEAAAAAAAAAAABub25lL3BsYXllci54bWxQSwECAAAUAAIACACBerJKWn+5mToEAADhDgAAHQAAAAAAAAABAAAAAADtAQAAdW5pdmVyc2FsL2NvbW1vbl9tZXNzYWdlcy5sbmdQSwECAAAUAAIACACBerJKCf5wTAkDAAC1CgAAJwAAAAAAAAABAAAAAABiBgAAdW5pdmVyc2FsL2ZsYXNoX3B1Ymxpc2hpbmdfc2V0dGluZ3MueG1sUEsBAgAAFAACAAgAgXqyStqYtsO1AgAAVQoAACEAAAAAAAAAAQAAAAAAsAkAAHVuaXZlcnNhbC9mbGFzaF9za2luX3NldHRpbmdzLnhtbFBLAQIAABQAAgAIAIF6skp41iYJ3gIAAMYJAAAmAAAAAAAAAAEAAAAAAKQMAAB1bml2ZXJzYWwvaHRtbF9wdWJsaXNoaW5nX3NldHRpbmdzLnhtbFBLAQIAABQAAgAIAIF6skrb73U9lgEAAB8GAAAfAAAAAAAAAAEAAAAAAMYPAAB1bml2ZXJzYWwvaHRtbF9za2luX3NldHRpbmdzLmpzUEsBAgAAFAACAAgAgXqyShra6juqAAAAHwEAABoAAAAAAAAAAQAAAAAAmREAAHVuaXZlcnNhbC9pMThuX3ByZXNldHMueG1sUEsBAgAAFAACAAgAgXqySrDtXVduAAAAdgAAABwAAAAAAAAAAQAAAAAAexIAAHVuaXZlcnNhbC9sb2NhbF9zZXR0aW5ncy54bWxQSwECAAAUAAIACACDmfVEzoIJN+wCAACICAAAFAAAAAAAAAABAAAAAAAjEwAAdW5pdmVyc2FsL3BsYXllci54bWxQSwECAAAUAAIACACBerJKF6nhQW8BAAD7AgAAKQAAAAAAAAABAAAAAABBFgAAdW5pdmVyc2FsL3NraW5fY3VzdG9taXphdGlvbl9zZXR0aW5ncy54bWxQSwECAAAUAAIACACCerJKpUkXFL8NAAACIwAAFwAAAAAAAAAAAAAAAAD3FwAAdW5pdmVyc2FsL3VuaXZlcnNhbC5wbmdQSwECAAAUAAIACACCerJK0iigUkoAAABrAAAAGwAAAAAAAAABAAAAAADrJQAAdW5pdmVyc2FsL3VuaXZlcnNhbC5wbmcueG1sUEsFBgAAAAAMAAwAhgMAAG4mAAAAAA=="/>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第一PPT，www.1ppt.com">
  <a:themeElements>
    <a:clrScheme name="自定义 1">
      <a:dk1>
        <a:sysClr val="windowText" lastClr="000000"/>
      </a:dk1>
      <a:lt1>
        <a:sysClr val="window" lastClr="FFFFFF"/>
      </a:lt1>
      <a:dk2>
        <a:srgbClr val="44546A"/>
      </a:dk2>
      <a:lt2>
        <a:srgbClr val="F0F2F4"/>
      </a:lt2>
      <a:accent1>
        <a:srgbClr val="D90944"/>
      </a:accent1>
      <a:accent2>
        <a:srgbClr val="243B7A"/>
      </a:accent2>
      <a:accent3>
        <a:srgbClr val="5188E1"/>
      </a:accent3>
      <a:accent4>
        <a:srgbClr val="F65083"/>
      </a:accent4>
      <a:accent5>
        <a:srgbClr val="FFFFFF"/>
      </a:accent5>
      <a:accent6>
        <a:srgbClr val="FFFFFF"/>
      </a:accent6>
      <a:hlink>
        <a:srgbClr val="FFFFFF"/>
      </a:hlink>
      <a:folHlink>
        <a:srgbClr val="FFFFFF"/>
      </a:folHlink>
    </a:clrScheme>
    <a:fontScheme name="vgjorn4j">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4169</Words>
  <Application>WPS 演示</Application>
  <PresentationFormat>宽屏</PresentationFormat>
  <Paragraphs>284</Paragraphs>
  <Slides>37</Slides>
  <Notes>19</Notes>
  <HiddenSlides>11</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7</vt:i4>
      </vt:variant>
      <vt:variant>
        <vt:lpstr>幻灯片标题</vt:lpstr>
      </vt:variant>
      <vt:variant>
        <vt:i4>37</vt:i4>
      </vt:variant>
    </vt:vector>
  </HeadingPairs>
  <TitlesOfParts>
    <vt:vector size="62" baseType="lpstr">
      <vt:lpstr>Arial</vt:lpstr>
      <vt:lpstr>宋体</vt:lpstr>
      <vt:lpstr>Wingdings</vt:lpstr>
      <vt:lpstr>思源黑体</vt:lpstr>
      <vt:lpstr>黑体</vt:lpstr>
      <vt:lpstr>微软雅黑</vt:lpstr>
      <vt:lpstr>仿宋_GB2312</vt:lpstr>
      <vt:lpstr>仿宋</vt:lpstr>
      <vt:lpstr>Calibri</vt:lpstr>
      <vt:lpstr>Agency FB</vt:lpstr>
      <vt:lpstr>Rockwell</vt:lpstr>
      <vt:lpstr>PingFang SC</vt:lpstr>
      <vt:lpstr>Segoe Print</vt:lpstr>
      <vt:lpstr>Arial Unicode MS</vt:lpstr>
      <vt:lpstr>Cambria Math</vt:lpstr>
      <vt:lpstr>Adobe 黑体 Std R</vt:lpstr>
      <vt:lpstr>第一PPT，www.1ppt.com</vt:lpstr>
      <vt:lpstr>自定义设计方案</vt:lpstr>
      <vt:lpstr>Visio.Drawing.15</vt:lpstr>
      <vt:lpstr>Visio.Drawing.15</vt:lpstr>
      <vt:lpstr>Visio.Drawing.15</vt:lpstr>
      <vt:lpstr>Visio.Drawing.15</vt:lpstr>
      <vt:lpstr>Visio.Drawing.15</vt:lpstr>
      <vt:lpstr>Visio.Drawing.15</vt:lpstr>
      <vt:lpstr>Visio.Drawing.15</vt:lpstr>
      <vt:lpstr>PowerPoint 演示文稿</vt:lpstr>
      <vt:lpstr>PowerPoint 演示文稿</vt:lpstr>
      <vt:lpstr>PowerPoint 演示文稿</vt:lpstr>
      <vt:lpstr>PowerPoint 演示文稿</vt:lpstr>
      <vt:lpstr>Facial Expression Recognition（FER） </vt:lpstr>
      <vt:lpstr>PowerPoint 演示文稿</vt:lpstr>
      <vt:lpstr>国内外研究现状</vt:lpstr>
      <vt:lpstr>存在的问题</vt:lpstr>
      <vt:lpstr>PowerPoint 演示文稿</vt:lpstr>
      <vt:lpstr>研究意义</vt:lpstr>
      <vt:lpstr>PowerPoint 演示文稿</vt:lpstr>
      <vt:lpstr>PowerPoint 演示文稿</vt:lpstr>
      <vt:lpstr>研究内容</vt:lpstr>
      <vt:lpstr>PowerPoint 演示文稿</vt:lpstr>
      <vt:lpstr>目标特征的提取算法</vt:lpstr>
      <vt:lpstr>PowerPoint 演示文稿</vt:lpstr>
      <vt:lpstr>cross-fusion结构</vt:lpstr>
      <vt:lpstr>PowerPoint 演示文稿</vt:lpstr>
      <vt:lpstr>PowerPoint 演示文稿</vt:lpstr>
      <vt:lpstr>PowerPoint 演示文稿</vt:lpstr>
      <vt:lpstr>PowerPoint 演示文稿</vt:lpstr>
      <vt:lpstr>PowerPoint 演示文稿</vt:lpstr>
      <vt:lpstr>进度安排</vt:lpstr>
      <vt:lpstr>PowerPoint 演示文稿</vt:lpstr>
      <vt:lpstr>实时表情识别系统</vt:lpstr>
      <vt:lpstr>实时表情识别系统</vt:lpstr>
      <vt:lpstr>PowerPoint 演示文稿</vt:lpstr>
      <vt:lpstr>PowerPoint 演示文稿</vt:lpstr>
      <vt:lpstr>PowerPoint 演示文稿</vt:lpstr>
      <vt:lpstr>PowerPoint 演示文稿</vt:lpstr>
      <vt:lpstr>PowerPoint 演示文稿</vt:lpstr>
      <vt:lpstr>研究内容</vt:lpstr>
      <vt:lpstr>PowerPoint 演示文稿</vt:lpstr>
      <vt:lpstr>线上教学情感评价</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
  <cp:keywords>www.1ppt.com</cp:keywords>
  <dc:description>www.1ppt.com</dc:description>
  <cp:lastModifiedBy>β</cp:lastModifiedBy>
  <cp:revision>43</cp:revision>
  <dcterms:created xsi:type="dcterms:W3CDTF">2021-05-12T03:31:00Z</dcterms:created>
  <dcterms:modified xsi:type="dcterms:W3CDTF">2022-12-08T14:08:47Z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8FECEAB91DA140E9AF93A0C35B0CCAE6</vt:lpwstr>
  </property>
  <property fmtid="{D5CDD505-2E9C-101B-9397-08002B2CF9AE}" pid="3" name="KSOProductBuildVer">
    <vt:lpwstr>2052-11.1.0.10358</vt:lpwstr>
  </property>
</Properties>
</file>